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644" r:id="rId2"/>
    <p:sldId id="256" r:id="rId3"/>
    <p:sldId id="3653" r:id="rId4"/>
    <p:sldId id="3645" r:id="rId5"/>
    <p:sldId id="3646" r:id="rId6"/>
    <p:sldId id="3647" r:id="rId7"/>
    <p:sldId id="3649" r:id="rId8"/>
    <p:sldId id="3648" r:id="rId9"/>
    <p:sldId id="3651" r:id="rId10"/>
    <p:sldId id="3650" r:id="rId11"/>
    <p:sldId id="3652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AEC7E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79" d="100"/>
          <a:sy n="79" d="100"/>
        </p:scale>
        <p:origin x="-150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Уровень</a:t>
            </a:r>
            <a:r>
              <a:rPr lang="ru-RU" b="1" baseline="0" dirty="0">
                <a:latin typeface="Times New Roman" pitchFamily="18" charset="0"/>
                <a:cs typeface="Times New Roman" pitchFamily="18" charset="0"/>
              </a:rPr>
              <a:t> удовлетворённости по направлениям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Лист1!$A$2:$A$11</c:f>
              <c:strCache>
                <c:ptCount val="10"/>
                <c:pt idx="0">
                  <c:v>Входная группа</c:v>
                </c:pt>
                <c:pt idx="1">
                  <c:v>Гардероб</c:v>
                </c:pt>
                <c:pt idx="2">
                  <c:v>Столовая</c:v>
                </c:pt>
                <c:pt idx="3">
                  <c:v>Библиотека</c:v>
                </c:pt>
                <c:pt idx="4">
                  <c:v>Навигация</c:v>
                </c:pt>
                <c:pt idx="5">
                  <c:v>Договоры</c:v>
                </c:pt>
                <c:pt idx="6">
                  <c:v>Внутренние заявки</c:v>
                </c:pt>
                <c:pt idx="7">
                  <c:v>Питьевой режим</c:v>
                </c:pt>
                <c:pt idx="8">
                  <c:v>Система 5С</c:v>
                </c:pt>
                <c:pt idx="9">
                  <c:v>Предложения по улучшениям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99</c:v>
                </c:pt>
                <c:pt idx="1">
                  <c:v>95</c:v>
                </c:pt>
                <c:pt idx="2">
                  <c:v>97</c:v>
                </c:pt>
                <c:pt idx="3">
                  <c:v>98</c:v>
                </c:pt>
                <c:pt idx="4">
                  <c:v>96</c:v>
                </c:pt>
                <c:pt idx="5">
                  <c:v>84</c:v>
                </c:pt>
                <c:pt idx="6">
                  <c:v>90</c:v>
                </c:pt>
                <c:pt idx="7">
                  <c:v>88</c:v>
                </c:pt>
                <c:pt idx="8">
                  <c:v>87</c:v>
                </c:pt>
                <c:pt idx="9">
                  <c:v>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629-4A18-853F-5E16062C55C3}"/>
            </c:ext>
          </c:extLst>
        </c:ser>
        <c:dLbls>
          <c:showVal val="1"/>
        </c:dLbls>
        <c:overlap val="-25"/>
        <c:axId val="106465536"/>
        <c:axId val="106471424"/>
      </c:barChart>
      <c:catAx>
        <c:axId val="10646553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6471424"/>
        <c:crosses val="autoZero"/>
        <c:auto val="1"/>
        <c:lblAlgn val="ctr"/>
        <c:lblOffset val="100"/>
      </c:catAx>
      <c:valAx>
        <c:axId val="106471424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06465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Уровень</a:t>
            </a:r>
            <a:r>
              <a:rPr lang="ru-RU" sz="1600" b="1" baseline="0" dirty="0">
                <a:latin typeface="Times New Roman" pitchFamily="18" charset="0"/>
                <a:cs typeface="Times New Roman" pitchFamily="18" charset="0"/>
              </a:rPr>
              <a:t> удовлетворённости по направлениям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Входная группа</c:v>
                </c:pt>
                <c:pt idx="1">
                  <c:v>Гардероб</c:v>
                </c:pt>
                <c:pt idx="2">
                  <c:v>Столовая</c:v>
                </c:pt>
                <c:pt idx="3">
                  <c:v>Библиотека</c:v>
                </c:pt>
                <c:pt idx="4">
                  <c:v>Навигация</c:v>
                </c:pt>
                <c:pt idx="5">
                  <c:v>Договоры</c:v>
                </c:pt>
                <c:pt idx="6">
                  <c:v>Внутренние заявки</c:v>
                </c:pt>
                <c:pt idx="7">
                  <c:v>Питьевой режим</c:v>
                </c:pt>
                <c:pt idx="8">
                  <c:v>Система 5С</c:v>
                </c:pt>
                <c:pt idx="9">
                  <c:v>Предложения по улучшениям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99</c:v>
                </c:pt>
                <c:pt idx="1">
                  <c:v>95</c:v>
                </c:pt>
                <c:pt idx="2">
                  <c:v>97</c:v>
                </c:pt>
                <c:pt idx="3">
                  <c:v>98</c:v>
                </c:pt>
                <c:pt idx="4">
                  <c:v>96</c:v>
                </c:pt>
                <c:pt idx="5">
                  <c:v>95</c:v>
                </c:pt>
                <c:pt idx="6">
                  <c:v>94</c:v>
                </c:pt>
                <c:pt idx="7">
                  <c:v>95</c:v>
                </c:pt>
                <c:pt idx="8">
                  <c:v>93</c:v>
                </c:pt>
                <c:pt idx="9">
                  <c:v>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629-4A18-853F-5E16062C55C3}"/>
            </c:ext>
          </c:extLst>
        </c:ser>
        <c:gapWidth val="219"/>
        <c:overlap val="-27"/>
        <c:axId val="107096320"/>
        <c:axId val="107194240"/>
      </c:barChart>
      <c:catAx>
        <c:axId val="10709632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7194240"/>
        <c:crosses val="autoZero"/>
        <c:auto val="1"/>
        <c:lblAlgn val="ctr"/>
        <c:lblOffset val="100"/>
      </c:catAx>
      <c:valAx>
        <c:axId val="10719424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7096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1FA9027-48E0-4F50-ACF8-72F477089A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C1D1686D-DEB7-4CCF-9203-01665DCF04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55E104B-63EF-4A0E-91BF-3FAC9CE1D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CD5B7-1DA3-456E-BC70-6BE3F5FB97B8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6497551-BA45-40FD-B9BD-DBCA1221C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22D1714-4112-486D-B07A-82F7534C9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ED287-CBBA-461D-833C-2EDE3B9E12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5504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3044826-E748-48FA-8CF1-363019732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69FEE298-706C-42D9-84DF-D96FD96FD3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47E3E86-BB32-4CD4-80C6-0B2450EE9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CD5B7-1DA3-456E-BC70-6BE3F5FB97B8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CCDA108-3CB9-4EF4-80C8-7216D9623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491EC6B-8D95-4D3F-A536-615133A78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ED287-CBBA-461D-833C-2EDE3B9E12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42198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A97C13CF-9CE0-42DC-88E5-E7B5490C07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B76641F2-47FE-468A-AA41-9ED0DB83BC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63C57E5-92C7-49E3-8249-00AE9B7C0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CD5B7-1DA3-456E-BC70-6BE3F5FB97B8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DF4B59C-4B55-4582-9629-F749218A8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23E628C-F575-403B-A49A-0C881FBC1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ED287-CBBA-461D-833C-2EDE3B9E12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52003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88192CA-1969-49AF-B3F8-3A8495EA5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351A84E-A011-4C11-8339-788EEDACCF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C78C614-32ED-44A2-BE1D-F430DD257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CD5B7-1DA3-456E-BC70-6BE3F5FB97B8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CFA5018-76B7-41C5-8A6C-2FC26F47A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475BF50-2E7D-4F4B-A35F-7CF495A57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ED287-CBBA-461D-833C-2EDE3B9E12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95609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765AF7B-5E8E-4F73-8F25-2D2C41CE2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86A6A3B-0DD0-4CB7-A90E-2EDE2D95E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EED1FE4-6919-40B5-BC7E-400307F2B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CD5B7-1DA3-456E-BC70-6BE3F5FB97B8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72D8D3F-CBDB-4CF1-BF9A-E1A931390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004D5D0-15D8-4AC3-A368-9BBFBA799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ED287-CBBA-461D-833C-2EDE3B9E12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92674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D4FB2F3-8517-4ED1-BBF9-3D23EFEEF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F59E0FB-7E5B-461C-8903-DC02986A13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0CCFB59C-1C31-49E8-B1E5-C3679AF9A3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749F5A6-5677-4861-A8DC-2386E8355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CD5B7-1DA3-456E-BC70-6BE3F5FB97B8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6C80F6F2-53A7-42DD-8474-187A5D312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E6129001-28CB-48D0-8D6E-BC2256525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ED287-CBBA-461D-833C-2EDE3B9E12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45094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3796560-AA4B-4AD8-A265-D99FA4D76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0E9E549-2B27-4F75-9353-C3248A8F8A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364DDC05-6887-4C94-BCAE-26064A9520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BECC625-D9E0-46F5-B310-A3E3A3353F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0D62C411-17F5-4314-8B00-4C7E1CA94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AF1141BA-F0C7-48D4-8933-4D0E5774B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CD5B7-1DA3-456E-BC70-6BE3F5FB97B8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102C18D8-638E-4C81-A7B0-9047D11C8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9560A30C-5DC4-4860-A416-01DF0E29F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ED287-CBBA-461D-833C-2EDE3B9E12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23469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1C59AAB-9455-41DE-B97D-F7FE2EF2C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D71DAEB3-5A3C-4346-A1C3-D881DA564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CD5B7-1DA3-456E-BC70-6BE3F5FB97B8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5B62C443-6B8C-48FE-9FC8-E8096F87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291766B9-D3DF-4035-9380-6757D3862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ED287-CBBA-461D-833C-2EDE3B9E12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38772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0245D6C2-3839-43D4-B492-1B4860D59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CD5B7-1DA3-456E-BC70-6BE3F5FB97B8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992CD085-E3EA-4272-8E7A-DFFA4FC98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89263531-C57C-4B24-AF21-580687F00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ED287-CBBA-461D-833C-2EDE3B9E12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48629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91A78EB-DDEA-4D91-A530-153D95A34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239B780-9CAE-4E07-89FB-7D1546D7C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F483FAFE-5CC1-4AAA-A767-560AC7288E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281378C-67A4-4772-A715-4485FCAD5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CD5B7-1DA3-456E-BC70-6BE3F5FB97B8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6BED97EE-CE6C-4B96-AEA8-9A0B263CC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E5B3212B-95D6-49D5-B810-AD3E6D03D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ED287-CBBA-461D-833C-2EDE3B9E12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92172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EFC99A8-EAE2-4494-A88B-8A1B8D531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32CA89DD-B247-4877-9608-6AC251E5E4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7662C8CE-1C85-4BD7-9762-581C30D87E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5E0A285-AF40-4DF1-9FE4-B059044D7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CD5B7-1DA3-456E-BC70-6BE3F5FB97B8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75295A6-577E-4E44-B917-436CC0D3E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A0CEB52-EE0C-4A7B-9BDF-82B0D71BC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ED287-CBBA-461D-833C-2EDE3B9E12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17470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7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4D9F7E7-395E-4C09-A69C-F77D4D4FC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E967211-A802-4EDC-ADA6-78493AEE92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A84CB20-566E-4725-AC09-D6D60D7E51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CD5B7-1DA3-456E-BC70-6BE3F5FB97B8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A95121A-CE61-4C3D-B16A-55809A4121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6286E6E-3669-4FB9-AE62-113F7049A7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ED287-CBBA-461D-833C-2EDE3B9E12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68924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D57C819-63C7-6084-B869-B99D0E59B499}"/>
              </a:ext>
            </a:extLst>
          </p:cNvPr>
          <p:cNvSpPr txBox="1"/>
          <p:nvPr/>
        </p:nvSpPr>
        <p:spPr>
          <a:xfrm>
            <a:off x="3190786" y="273335"/>
            <a:ext cx="53952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Inter Black" panose="02000503000000020004" pitchFamily="2" charset="0"/>
                <a:ea typeface="Inter Black" panose="02000503000000020004" pitchFamily="2" charset="0"/>
              </a:rPr>
              <a:t>БЕРЕЖЛИВАЯ ШКОЛА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="" xmlns:a16="http://schemas.microsoft.com/office/drawing/2014/main" id="{C8E2EC90-6036-4D2D-9D1B-EB53EA14C367}"/>
              </a:ext>
            </a:extLst>
          </p:cNvPr>
          <p:cNvGrpSpPr/>
          <p:nvPr/>
        </p:nvGrpSpPr>
        <p:grpSpPr>
          <a:xfrm>
            <a:off x="-144379" y="0"/>
            <a:ext cx="12192000" cy="6858000"/>
            <a:chOff x="0" y="-1"/>
            <a:chExt cx="12192000" cy="6858000"/>
          </a:xfrm>
        </p:grpSpPr>
        <p:grpSp>
          <p:nvGrpSpPr>
            <p:cNvPr id="2" name="Группа 1">
              <a:extLst>
                <a:ext uri="{FF2B5EF4-FFF2-40B4-BE49-F238E27FC236}">
                  <a16:creationId xmlns="" xmlns:a16="http://schemas.microsoft.com/office/drawing/2014/main" id="{F9F66ED3-5E09-4817-A329-A60651513147}"/>
                </a:ext>
              </a:extLst>
            </p:cNvPr>
            <p:cNvGrpSpPr/>
            <p:nvPr/>
          </p:nvGrpSpPr>
          <p:grpSpPr>
            <a:xfrm>
              <a:off x="0" y="-1"/>
              <a:ext cx="12192000" cy="6858000"/>
              <a:chOff x="0" y="-1"/>
              <a:chExt cx="12192000" cy="6858000"/>
            </a:xfrm>
          </p:grpSpPr>
          <p:pic>
            <p:nvPicPr>
              <p:cNvPr id="3" name="Рисунок 2">
                <a:extLst>
                  <a:ext uri="{FF2B5EF4-FFF2-40B4-BE49-F238E27FC236}">
                    <a16:creationId xmlns="" xmlns:a16="http://schemas.microsoft.com/office/drawing/2014/main" id="{573462E9-3116-694F-1008-689C80761E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-1"/>
                <a:ext cx="10273339" cy="6858000"/>
              </a:xfrm>
              <a:prstGeom prst="rect">
                <a:avLst/>
              </a:prstGeom>
            </p:spPr>
          </p:pic>
          <p:sp>
            <p:nvSpPr>
              <p:cNvPr id="9" name="Блок-схема: ручной ввод 8">
                <a:extLst>
                  <a:ext uri="{FF2B5EF4-FFF2-40B4-BE49-F238E27FC236}">
                    <a16:creationId xmlns="" xmlns:a16="http://schemas.microsoft.com/office/drawing/2014/main" id="{BE43073B-0157-D4AA-E073-7F1588AE7551}"/>
                  </a:ext>
                </a:extLst>
              </p:cNvPr>
              <p:cNvSpPr/>
              <p:nvPr/>
            </p:nvSpPr>
            <p:spPr>
              <a:xfrm rot="16200000">
                <a:off x="4080934" y="-1253067"/>
                <a:ext cx="6857999" cy="9364133"/>
              </a:xfrm>
              <a:prstGeom prst="flowChartManualInput">
                <a:avLst/>
              </a:prstGeom>
              <a:gradFill flip="none" rotWithShape="1">
                <a:gsLst>
                  <a:gs pos="20000">
                    <a:srgbClr val="7030A0"/>
                  </a:gs>
                  <a:gs pos="86000">
                    <a:schemeClr val="bg1"/>
                  </a:gs>
                  <a:gs pos="52000">
                    <a:srgbClr val="00B0F0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pic>
          <p:nvPicPr>
            <p:cNvPr id="4" name="Picture 2" descr="C:\Users\skripkaVD\Desktop\1200px-Coat_of_Arms_of_Lipetsk_oblast.svg.png">
              <a:extLst>
                <a:ext uri="{FF2B5EF4-FFF2-40B4-BE49-F238E27FC236}">
                  <a16:creationId xmlns="" xmlns:a16="http://schemas.microsoft.com/office/drawing/2014/main" id="{1B3D2460-5CAB-40F3-A7EC-C2D79090AB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tretch/>
          </p:blipFill>
          <p:spPr bwMode="auto">
            <a:xfrm>
              <a:off x="10625776" y="167120"/>
              <a:ext cx="485761" cy="601525"/>
            </a:xfrm>
            <a:prstGeom prst="rect">
              <a:avLst/>
            </a:prstGeom>
            <a:noFill/>
          </p:spPr>
        </p:pic>
        <p:pic>
          <p:nvPicPr>
            <p:cNvPr id="5" name="Рисунок 4">
              <a:extLst>
                <a:ext uri="{FF2B5EF4-FFF2-40B4-BE49-F238E27FC236}">
                  <a16:creationId xmlns="" xmlns:a16="http://schemas.microsoft.com/office/drawing/2014/main" id="{4D75F22E-BCC1-71FC-CD49-2542D18F5A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2363" y="127734"/>
              <a:ext cx="781934" cy="718480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="" xmlns:a16="http://schemas.microsoft.com/office/drawing/2014/main" id="{EC471D9E-0ED7-8983-6930-F5EACEA3B6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20901"/>
            <a:stretch/>
          </p:blipFill>
          <p:spPr>
            <a:xfrm>
              <a:off x="9590807" y="269529"/>
              <a:ext cx="959661" cy="476813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430DCFE-CAEB-3949-59EF-5C0361179D22}"/>
              </a:ext>
            </a:extLst>
          </p:cNvPr>
          <p:cNvSpPr txBox="1"/>
          <p:nvPr/>
        </p:nvSpPr>
        <p:spPr>
          <a:xfrm>
            <a:off x="1525691" y="6117050"/>
            <a:ext cx="14918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rPr>
              <a:t>21.09.2024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B25B700-D5D5-42D3-BDB7-CEF1493DDDA0}"/>
              </a:ext>
            </a:extLst>
          </p:cNvPr>
          <p:cNvSpPr txBox="1"/>
          <p:nvPr/>
        </p:nvSpPr>
        <p:spPr>
          <a:xfrm>
            <a:off x="4221166" y="2740322"/>
            <a:ext cx="7970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Inter Black" panose="02000503000000020004" pitchFamily="2" charset="0"/>
                <a:ea typeface="Inter Black" panose="02000503000000020004" pitchFamily="2" charset="0"/>
              </a:rPr>
              <a:t>МБОУ «ОШ №17 им. Т. Н. Хренникова»</a:t>
            </a:r>
            <a:endParaRPr lang="ru-RU" sz="2800" b="1" dirty="0">
              <a:solidFill>
                <a:schemeClr val="bg1"/>
              </a:solidFill>
              <a:latin typeface="Inter Black" panose="02000503000000020004" pitchFamily="2" charset="0"/>
              <a:ea typeface="Inter Black" panose="02000503000000020004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7128A55-A03D-43B0-9103-3949D95F80F3}"/>
              </a:ext>
            </a:extLst>
          </p:cNvPr>
          <p:cNvSpPr txBox="1"/>
          <p:nvPr/>
        </p:nvSpPr>
        <p:spPr>
          <a:xfrm>
            <a:off x="3982299" y="3585411"/>
            <a:ext cx="79708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типового решения 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«Предложения по улучшениям»</a:t>
            </a: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96944FF2-2AA2-C319-C1AD-44E56F464BCB}"/>
              </a:ext>
            </a:extLst>
          </p:cNvPr>
          <p:cNvSpPr txBox="1"/>
          <p:nvPr/>
        </p:nvSpPr>
        <p:spPr>
          <a:xfrm>
            <a:off x="5229354" y="1497761"/>
            <a:ext cx="61504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7030A0"/>
                </a:solidFill>
                <a:latin typeface="Inter Black" panose="02000503000000020004" pitchFamily="2" charset="0"/>
                <a:ea typeface="Inter Black" panose="02000503000000020004" pitchFamily="2" charset="0"/>
              </a:rPr>
              <a:t>БЕРЕЖЛИВАЯ ШКОЛА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B0F77BF-BE69-0CD1-836F-1DA437FB8ADC}"/>
              </a:ext>
            </a:extLst>
          </p:cNvPr>
          <p:cNvSpPr txBox="1"/>
          <p:nvPr/>
        </p:nvSpPr>
        <p:spPr>
          <a:xfrm>
            <a:off x="5357280" y="1107674"/>
            <a:ext cx="589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7030A0"/>
                </a:solidFill>
                <a:latin typeface="Inter Black" panose="02000503000000020004" pitchFamily="2" charset="0"/>
                <a:ea typeface="Inter Black" panose="02000503000000020004" pitchFamily="2" charset="0"/>
              </a:rPr>
              <a:t>Итоговая презентация реализации проекта</a:t>
            </a:r>
          </a:p>
        </p:txBody>
      </p:sp>
    </p:spTree>
    <p:extLst>
      <p:ext uri="{BB962C8B-B14F-4D97-AF65-F5344CB8AC3E}">
        <p14:creationId xmlns="" xmlns:p14="http://schemas.microsoft.com/office/powerpoint/2010/main" val="1662271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F8CF4F2B-AB6E-4FA7-982B-46DFB3C08AD3}"/>
              </a:ext>
            </a:extLst>
          </p:cNvPr>
          <p:cNvSpPr txBox="1">
            <a:spLocks/>
          </p:cNvSpPr>
          <p:nvPr/>
        </p:nvSpPr>
        <p:spPr>
          <a:xfrm>
            <a:off x="612250" y="0"/>
            <a:ext cx="10662700" cy="9354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>
                <a:solidFill>
                  <a:srgbClr val="7030A0"/>
                </a:solidFill>
                <a:latin typeface="Inter Black" panose="02000503000000020004" pitchFamily="2" charset="0"/>
                <a:ea typeface="Inter Black" panose="02000503000000020004" pitchFamily="2" charset="0"/>
              </a:rPr>
              <a:t>Состояние процесса «…»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A50321E8-1AA7-46D1-9DA2-F192277011E3}"/>
              </a:ext>
            </a:extLst>
          </p:cNvPr>
          <p:cNvSpPr txBox="1">
            <a:spLocks/>
          </p:cNvSpPr>
          <p:nvPr/>
        </p:nvSpPr>
        <p:spPr>
          <a:xfrm>
            <a:off x="612250" y="593519"/>
            <a:ext cx="10662700" cy="9354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>
                <a:solidFill>
                  <a:srgbClr val="AEC7EB"/>
                </a:solidFill>
                <a:latin typeface="Inter Black" panose="02000503000000020004" pitchFamily="2" charset="0"/>
                <a:ea typeface="Inter Black" panose="02000503000000020004" pitchFamily="2" charset="0"/>
              </a:rPr>
              <a:t>ДО							ПОСЛЕ</a:t>
            </a:r>
            <a:endParaRPr lang="ru-RU" sz="4000" dirty="0">
              <a:solidFill>
                <a:srgbClr val="AEC7EB"/>
              </a:solidFill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136C7D8B-7D5E-4182-B14C-513319A7D9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72267" y="2057399"/>
            <a:ext cx="2323122" cy="319556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5" name="Рисунок 14" descr="C:\Users\Светлана Николаевна\Downloads\IMG_20240611_10002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695" y="1419115"/>
            <a:ext cx="2235187" cy="2467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6" name="Рисунок 15" descr="C:\Users\Светлана Николаевна\Downloads\IMG_20240611_09594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7042" y="4198005"/>
            <a:ext cx="2165637" cy="2503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00D61D6D-4D6D-4ECA-B6EE-A579BB9D16E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49581" y="1672046"/>
            <a:ext cx="2025069" cy="450015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8" name="Рисунок 17" descr="C:\Users\Светлана Николаевна\Downloads\IMG_20240611_09534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4993" y="1642489"/>
            <a:ext cx="3022778" cy="2135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9" name="Рисунок 18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39649" y="4369545"/>
            <a:ext cx="3025407" cy="2135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554277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32417594-9FF9-4269-B10C-B705F26BF73D}"/>
              </a:ext>
            </a:extLst>
          </p:cNvPr>
          <p:cNvGrpSpPr/>
          <p:nvPr/>
        </p:nvGrpSpPr>
        <p:grpSpPr>
          <a:xfrm>
            <a:off x="0" y="-1"/>
            <a:ext cx="12192000" cy="6858000"/>
            <a:chOff x="0" y="-1"/>
            <a:chExt cx="12192000" cy="6858000"/>
          </a:xfrm>
        </p:grpSpPr>
        <p:pic>
          <p:nvPicPr>
            <p:cNvPr id="3" name="Рисунок 2">
              <a:extLst>
                <a:ext uri="{FF2B5EF4-FFF2-40B4-BE49-F238E27FC236}">
                  <a16:creationId xmlns="" xmlns:a16="http://schemas.microsoft.com/office/drawing/2014/main" id="{573462E9-3116-694F-1008-689C80761E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"/>
              <a:ext cx="10273339" cy="6858000"/>
            </a:xfrm>
            <a:prstGeom prst="rect">
              <a:avLst/>
            </a:prstGeom>
          </p:spPr>
        </p:pic>
        <p:sp>
          <p:nvSpPr>
            <p:cNvPr id="9" name="Блок-схема: ручной ввод 8">
              <a:extLst>
                <a:ext uri="{FF2B5EF4-FFF2-40B4-BE49-F238E27FC236}">
                  <a16:creationId xmlns="" xmlns:a16="http://schemas.microsoft.com/office/drawing/2014/main" id="{BE43073B-0157-D4AA-E073-7F1588AE7551}"/>
                </a:ext>
              </a:extLst>
            </p:cNvPr>
            <p:cNvSpPr/>
            <p:nvPr/>
          </p:nvSpPr>
          <p:spPr>
            <a:xfrm rot="16200000">
              <a:off x="4080934" y="-1253067"/>
              <a:ext cx="6857999" cy="9364133"/>
            </a:xfrm>
            <a:prstGeom prst="flowChartManualInput">
              <a:avLst/>
            </a:prstGeom>
            <a:gradFill flip="none" rotWithShape="1">
              <a:gsLst>
                <a:gs pos="20000">
                  <a:srgbClr val="7030A0"/>
                </a:gs>
                <a:gs pos="86000">
                  <a:schemeClr val="bg1"/>
                </a:gs>
                <a:gs pos="52000">
                  <a:srgbClr val="00B0F0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D57C819-63C7-6084-B869-B99D0E59B499}"/>
              </a:ext>
            </a:extLst>
          </p:cNvPr>
          <p:cNvSpPr txBox="1"/>
          <p:nvPr/>
        </p:nvSpPr>
        <p:spPr>
          <a:xfrm>
            <a:off x="3628957" y="566530"/>
            <a:ext cx="8107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7030A0"/>
                </a:solidFill>
                <a:latin typeface="Inter Black" panose="02000503000000020004" pitchFamily="2" charset="0"/>
                <a:ea typeface="Inter Black" panose="02000503000000020004" pitchFamily="2" charset="0"/>
              </a:rPr>
              <a:t>Подробнее о реализации проекта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97BAE578-8416-4BA1-B577-ECD265117A66}"/>
              </a:ext>
            </a:extLst>
          </p:cNvPr>
          <p:cNvSpPr txBox="1"/>
          <p:nvPr/>
        </p:nvSpPr>
        <p:spPr>
          <a:xfrm>
            <a:off x="3043988" y="2062699"/>
            <a:ext cx="735129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Inter Black" panose="02000503000000020004" pitchFamily="2" charset="0"/>
                <a:ea typeface="Inter Black" panose="02000503000000020004" pitchFamily="2" charset="0"/>
              </a:rPr>
              <a:t>ФИО </a:t>
            </a:r>
            <a:r>
              <a:rPr lang="ru-RU" sz="3200" dirty="0" smtClean="0">
                <a:solidFill>
                  <a:schemeClr val="bg1"/>
                </a:solidFill>
                <a:latin typeface="Inter Black" panose="02000503000000020004" pitchFamily="2" charset="0"/>
                <a:ea typeface="Inter Black" panose="02000503000000020004" pitchFamily="2" charset="0"/>
              </a:rPr>
              <a:t>ответственного: 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  <a:latin typeface="Inter Black" panose="02000503000000020004" pitchFamily="2" charset="0"/>
                <a:ea typeface="Inter Black" panose="02000503000000020004" pitchFamily="2" charset="0"/>
              </a:rPr>
              <a:t>Оксана Николаевна Демина</a:t>
            </a:r>
            <a:endParaRPr lang="ru-RU" sz="3200" dirty="0">
              <a:solidFill>
                <a:schemeClr val="bg1"/>
              </a:solidFill>
              <a:latin typeface="Inter Black" panose="02000503000000020004" pitchFamily="2" charset="0"/>
              <a:ea typeface="Inter Black" panose="02000503000000020004" pitchFamily="2" charset="0"/>
            </a:endParaRPr>
          </a:p>
          <a:p>
            <a:pPr algn="ctr"/>
            <a:endParaRPr lang="ru-RU" sz="3200" dirty="0">
              <a:solidFill>
                <a:schemeClr val="bg1"/>
              </a:solidFill>
              <a:latin typeface="Inter Black" panose="02000503000000020004" pitchFamily="2" charset="0"/>
              <a:ea typeface="Inter Black" panose="02000503000000020004" pitchFamily="2" charset="0"/>
            </a:endParaRPr>
          </a:p>
          <a:p>
            <a:pPr algn="ctr"/>
            <a:r>
              <a:rPr lang="ru-RU" sz="3200" dirty="0">
                <a:solidFill>
                  <a:schemeClr val="bg1"/>
                </a:solidFill>
                <a:latin typeface="Inter Black" panose="02000503000000020004" pitchFamily="2" charset="0"/>
                <a:ea typeface="Inter Black" panose="02000503000000020004" pitchFamily="2" charset="0"/>
              </a:rPr>
              <a:t>почта</a:t>
            </a:r>
            <a:r>
              <a:rPr lang="ru-RU" sz="3200" dirty="0" smtClean="0">
                <a:solidFill>
                  <a:schemeClr val="bg1"/>
                </a:solidFill>
                <a:latin typeface="Inter Black" panose="02000503000000020004" pitchFamily="2" charset="0"/>
                <a:ea typeface="Inter Black" panose="02000503000000020004" pitchFamily="2" charset="0"/>
              </a:rPr>
              <a:t>: 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ea typeface="Inter Black" panose="02000503000000020004" pitchFamily="2" charset="0"/>
                <a:cs typeface="Times New Roman" pitchFamily="18" charset="0"/>
              </a:rPr>
              <a:t>don581@mail.ru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ea typeface="Inter Black" panose="02000503000000020004" pitchFamily="2" charset="0"/>
              <a:cs typeface="Times New Roman" pitchFamily="18" charset="0"/>
            </a:endParaRPr>
          </a:p>
          <a:p>
            <a:pPr algn="ctr"/>
            <a:endParaRPr lang="ru-RU" sz="3200" dirty="0">
              <a:solidFill>
                <a:schemeClr val="bg1"/>
              </a:solidFill>
              <a:latin typeface="Inter Black" panose="02000503000000020004" pitchFamily="2" charset="0"/>
              <a:ea typeface="Inter Black" panose="02000503000000020004" pitchFamily="2" charset="0"/>
            </a:endParaRPr>
          </a:p>
          <a:p>
            <a:pPr algn="ctr"/>
            <a:r>
              <a:rPr lang="ru-RU" sz="3200" dirty="0">
                <a:solidFill>
                  <a:schemeClr val="bg1"/>
                </a:solidFill>
                <a:latin typeface="Inter Black" panose="02000503000000020004" pitchFamily="2" charset="0"/>
                <a:ea typeface="Inter Black" panose="02000503000000020004" pitchFamily="2" charset="0"/>
              </a:rPr>
              <a:t>контактный телефон</a:t>
            </a:r>
            <a:r>
              <a:rPr lang="ru-RU" sz="3200" dirty="0" smtClean="0">
                <a:solidFill>
                  <a:schemeClr val="bg1"/>
                </a:solidFill>
                <a:latin typeface="Inter Black" panose="02000503000000020004" pitchFamily="2" charset="0"/>
                <a:ea typeface="Inter Black" panose="02000503000000020004" pitchFamily="2" charset="0"/>
              </a:rPr>
              <a:t>:</a:t>
            </a:r>
            <a:r>
              <a:rPr lang="en-US" sz="3200" dirty="0" smtClean="0">
                <a:solidFill>
                  <a:schemeClr val="bg1"/>
                </a:solidFill>
                <a:latin typeface="Inter Black" panose="02000503000000020004" pitchFamily="2" charset="0"/>
                <a:ea typeface="Inter Black" panose="02000503000000020004" pitchFamily="2" charset="0"/>
              </a:rPr>
              <a:t> 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ea typeface="Inter Black" panose="02000503000000020004" pitchFamily="2" charset="0"/>
                <a:cs typeface="Times New Roman" pitchFamily="18" charset="0"/>
              </a:rPr>
              <a:t>89205203581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ea typeface="Inter Black" panose="02000503000000020004" pitchFamily="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7070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54E319E-F0F7-4E43-8C66-EAEF2B8209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2407" y="312821"/>
            <a:ext cx="10662700" cy="935421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7030A0"/>
                </a:solidFill>
                <a:latin typeface="Inter Black" panose="02000503000000020004" pitchFamily="2" charset="0"/>
                <a:ea typeface="Inter Black" panose="02000503000000020004" pitchFamily="2" charset="0"/>
              </a:rPr>
              <a:t>Команда проекта</a:t>
            </a:r>
            <a:endParaRPr lang="ru-RU" sz="3200" b="1" dirty="0">
              <a:solidFill>
                <a:srgbClr val="7030A0"/>
              </a:solidFill>
            </a:endParaRPr>
          </a:p>
        </p:txBody>
      </p:sp>
      <p:grpSp>
        <p:nvGrpSpPr>
          <p:cNvPr id="9" name="Группа 8">
            <a:extLst>
              <a:ext uri="{FF2B5EF4-FFF2-40B4-BE49-F238E27FC236}">
                <a16:creationId xmlns="" xmlns:a16="http://schemas.microsoft.com/office/drawing/2014/main" id="{4A4EDF22-DB71-0DFA-B549-DDE6B47EEA09}"/>
              </a:ext>
            </a:extLst>
          </p:cNvPr>
          <p:cNvGrpSpPr/>
          <p:nvPr/>
        </p:nvGrpSpPr>
        <p:grpSpPr>
          <a:xfrm>
            <a:off x="704723" y="1169547"/>
            <a:ext cx="2451376" cy="2282716"/>
            <a:chOff x="1466723" y="1133453"/>
            <a:chExt cx="2451376" cy="2282716"/>
          </a:xfrm>
        </p:grpSpPr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3C874AD3-B850-E66E-04E9-9FF0C26E07B8}"/>
                </a:ext>
              </a:extLst>
            </p:cNvPr>
            <p:cNvSpPr txBox="1"/>
            <p:nvPr/>
          </p:nvSpPr>
          <p:spPr>
            <a:xfrm>
              <a:off x="1466723" y="2677505"/>
              <a:ext cx="245137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09"/>
              <a:r>
                <a:rPr lang="ru-RU" sz="1400" b="1" dirty="0" smtClean="0">
                  <a:solidFill>
                    <a:srgbClr val="000000"/>
                  </a:solidFill>
                  <a:latin typeface="Times New Roman" pitchFamily="18" charset="0"/>
                  <a:ea typeface="Inter" panose="020B0604020202020204" charset="0"/>
                  <a:cs typeface="Times New Roman" pitchFamily="18" charset="0"/>
                  <a:sym typeface="Helvetica Light"/>
                </a:rPr>
                <a:t>Оксана Николаевна </a:t>
              </a:r>
              <a:r>
                <a:rPr lang="ru-RU" sz="1400" b="1" dirty="0" smtClean="0">
                  <a:solidFill>
                    <a:srgbClr val="000000"/>
                  </a:solidFill>
                  <a:latin typeface="Times New Roman" pitchFamily="18" charset="0"/>
                  <a:ea typeface="Inter" panose="020B0604020202020204" charset="0"/>
                  <a:cs typeface="Times New Roman" pitchFamily="18" charset="0"/>
                  <a:sym typeface="Helvetica Light"/>
                </a:rPr>
                <a:t>Демина – заказчик проекта</a:t>
              </a:r>
              <a:endParaRPr lang="ru-RU" sz="1400" b="1" dirty="0" smtClean="0">
                <a:solidFill>
                  <a:srgbClr val="000000"/>
                </a:solidFill>
                <a:latin typeface="Times New Roman" pitchFamily="18" charset="0"/>
                <a:ea typeface="Inter" panose="020B0604020202020204" charset="0"/>
                <a:cs typeface="Times New Roman" pitchFamily="18" charset="0"/>
                <a:sym typeface="Helvetica Light"/>
              </a:endParaRPr>
            </a:p>
            <a:p>
              <a:pPr algn="ctr" defTabSz="914309"/>
              <a:endParaRPr lang="ru-RU" sz="1400" dirty="0">
                <a:solidFill>
                  <a:srgbClr val="000000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  <a:sym typeface="Helvetica Light"/>
              </a:endParaRPr>
            </a:p>
          </p:txBody>
        </p:sp>
        <p:sp>
          <p:nvSpPr>
            <p:cNvPr id="8" name="Овал 7">
              <a:extLst>
                <a:ext uri="{FF2B5EF4-FFF2-40B4-BE49-F238E27FC236}">
                  <a16:creationId xmlns="" xmlns:a16="http://schemas.microsoft.com/office/drawing/2014/main" id="{0B88BA32-79E2-B959-3995-840285A679A8}"/>
                </a:ext>
              </a:extLst>
            </p:cNvPr>
            <p:cNvSpPr/>
            <p:nvPr/>
          </p:nvSpPr>
          <p:spPr>
            <a:xfrm>
              <a:off x="2521965" y="1133453"/>
              <a:ext cx="417752" cy="20205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7030A0"/>
                  </a:solidFill>
                </a:rPr>
                <a:t>фото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F5D5551-C16C-2E72-4BCE-3641A5411B11}"/>
              </a:ext>
            </a:extLst>
          </p:cNvPr>
          <p:cNvSpPr txBox="1"/>
          <p:nvPr/>
        </p:nvSpPr>
        <p:spPr>
          <a:xfrm>
            <a:off x="0" y="5771624"/>
            <a:ext cx="2451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09"/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ea typeface="Inter" panose="020B0604020202020204" charset="0"/>
                <a:cs typeface="Times New Roman" pitchFamily="18" charset="0"/>
                <a:sym typeface="Helvetica Light"/>
              </a:rPr>
              <a:t>Оксана Николаевна Соломенцева</a:t>
            </a:r>
            <a:endParaRPr lang="ru-RU" sz="1400" b="1" dirty="0">
              <a:solidFill>
                <a:srgbClr val="000000"/>
              </a:solidFill>
              <a:latin typeface="Times New Roman" pitchFamily="18" charset="0"/>
              <a:ea typeface="Inter" panose="020B0604020202020204" charset="0"/>
              <a:cs typeface="Times New Roman" pitchFamily="18" charset="0"/>
              <a:sym typeface="Helvetica Ligh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07B74991-4448-9671-4987-1AD5831725BF}"/>
              </a:ext>
            </a:extLst>
          </p:cNvPr>
          <p:cNvSpPr txBox="1"/>
          <p:nvPr/>
        </p:nvSpPr>
        <p:spPr>
          <a:xfrm>
            <a:off x="9070681" y="2581252"/>
            <a:ext cx="24513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09"/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ea typeface="Inter" panose="020B0604020202020204" charset="0"/>
                <a:cs typeface="Times New Roman" pitchFamily="18" charset="0"/>
                <a:sym typeface="Helvetica Light"/>
              </a:rPr>
              <a:t>Валентина Анатольевна Лыкова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ea typeface="Inter" panose="020B0604020202020204" charset="0"/>
                <a:cs typeface="Times New Roman" pitchFamily="18" charset="0"/>
                <a:sym typeface="Helvetica Light"/>
              </a:rPr>
              <a:t>- р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ea typeface="Inter" panose="020B0604020202020204" charset="0"/>
                <a:cs typeface="Times New Roman" pitchFamily="18" charset="0"/>
                <a:sym typeface="Helvetica Light"/>
              </a:rPr>
              <a:t>уководитель 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ea typeface="Inter" panose="020B0604020202020204" charset="0"/>
                <a:cs typeface="Times New Roman" pitchFamily="18" charset="0"/>
                <a:sym typeface="Helvetica Light"/>
              </a:rPr>
              <a:t>проекта</a:t>
            </a:r>
          </a:p>
        </p:txBody>
      </p:sp>
      <p:grpSp>
        <p:nvGrpSpPr>
          <p:cNvPr id="28" name="Группа 27">
            <a:extLst>
              <a:ext uri="{FF2B5EF4-FFF2-40B4-BE49-F238E27FC236}">
                <a16:creationId xmlns="" xmlns:a16="http://schemas.microsoft.com/office/drawing/2014/main" id="{1609C4C2-6256-EE6E-553D-AD3239E7FC69}"/>
              </a:ext>
            </a:extLst>
          </p:cNvPr>
          <p:cNvGrpSpPr/>
          <p:nvPr/>
        </p:nvGrpSpPr>
        <p:grpSpPr>
          <a:xfrm>
            <a:off x="2223707" y="3950844"/>
            <a:ext cx="2451376" cy="2416189"/>
            <a:chOff x="2224712" y="1133452"/>
            <a:chExt cx="2451376" cy="2416189"/>
          </a:xfrm>
        </p:grpSpPr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027E13F0-1DC2-62E6-8FD8-F35017A91D0A}"/>
                </a:ext>
              </a:extLst>
            </p:cNvPr>
            <p:cNvSpPr txBox="1"/>
            <p:nvPr/>
          </p:nvSpPr>
          <p:spPr>
            <a:xfrm>
              <a:off x="2224712" y="3026421"/>
              <a:ext cx="24513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09"/>
              <a:r>
                <a:rPr lang="ru-RU" sz="1400" b="1" dirty="0" smtClean="0">
                  <a:solidFill>
                    <a:srgbClr val="000000"/>
                  </a:solidFill>
                  <a:latin typeface="Times New Roman" pitchFamily="18" charset="0"/>
                  <a:ea typeface="Inter" panose="020B0604020202020204" charset="0"/>
                  <a:cs typeface="Times New Roman" pitchFamily="18" charset="0"/>
                  <a:sym typeface="Helvetica Light"/>
                </a:rPr>
                <a:t>Ольга Викторовна Австриевских</a:t>
              </a:r>
              <a:endParaRPr lang="ru-RU" sz="1400" b="1" dirty="0">
                <a:solidFill>
                  <a:srgbClr val="000000"/>
                </a:solidFill>
                <a:latin typeface="Times New Roman" pitchFamily="18" charset="0"/>
                <a:ea typeface="Inter" panose="020B0604020202020204" charset="0"/>
                <a:cs typeface="Times New Roman" pitchFamily="18" charset="0"/>
                <a:sym typeface="Helvetica Light"/>
              </a:endParaRPr>
            </a:p>
          </p:txBody>
        </p:sp>
        <p:sp>
          <p:nvSpPr>
            <p:cNvPr id="30" name="Овал 29">
              <a:extLst>
                <a:ext uri="{FF2B5EF4-FFF2-40B4-BE49-F238E27FC236}">
                  <a16:creationId xmlns="" xmlns:a16="http://schemas.microsoft.com/office/drawing/2014/main" id="{6CF48020-B9E3-C8A3-83C0-2D10BD1B2BA0}"/>
                </a:ext>
              </a:extLst>
            </p:cNvPr>
            <p:cNvSpPr/>
            <p:nvPr/>
          </p:nvSpPr>
          <p:spPr>
            <a:xfrm>
              <a:off x="2521964" y="1133452"/>
              <a:ext cx="1592179" cy="1592179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7030A0"/>
                  </a:solidFill>
                </a:rPr>
                <a:t>фото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F4A05510-C5D1-E3F7-A6DC-C318101C8475}"/>
              </a:ext>
            </a:extLst>
          </p:cNvPr>
          <p:cNvSpPr txBox="1"/>
          <p:nvPr/>
        </p:nvSpPr>
        <p:spPr>
          <a:xfrm>
            <a:off x="4520736" y="5940065"/>
            <a:ext cx="2451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09"/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ea typeface="Inter" panose="020B0604020202020204" charset="0"/>
                <a:cs typeface="Times New Roman" pitchFamily="18" charset="0"/>
                <a:sym typeface="Helvetica Light"/>
              </a:rPr>
              <a:t>Наталья Борисовна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ea typeface="Inter" panose="020B0604020202020204" charset="0"/>
                <a:cs typeface="Times New Roman" pitchFamily="18" charset="0"/>
                <a:sym typeface="Helvetica Light"/>
              </a:rPr>
              <a:t>Марутенкова</a:t>
            </a:r>
            <a:endParaRPr lang="ru-RU" sz="1400" b="1" dirty="0">
              <a:solidFill>
                <a:srgbClr val="000000"/>
              </a:solidFill>
              <a:latin typeface="Times New Roman" pitchFamily="18" charset="0"/>
              <a:ea typeface="Inter" panose="020B0604020202020204" charset="0"/>
              <a:cs typeface="Times New Roman" pitchFamily="18" charset="0"/>
              <a:sym typeface="Helvetica Light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AF526F48-8385-394A-D2BF-7447DB28E898}"/>
              </a:ext>
            </a:extLst>
          </p:cNvPr>
          <p:cNvSpPr txBox="1"/>
          <p:nvPr/>
        </p:nvSpPr>
        <p:spPr>
          <a:xfrm>
            <a:off x="6757606" y="5964128"/>
            <a:ext cx="2451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09"/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ea typeface="Inter" panose="020B0604020202020204" charset="0"/>
                <a:cs typeface="Times New Roman" pitchFamily="18" charset="0"/>
                <a:sym typeface="Helvetica Light"/>
              </a:rPr>
              <a:t>Анастасия Юрьевна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ea typeface="Inter" panose="020B0604020202020204" charset="0"/>
                <a:cs typeface="Times New Roman" pitchFamily="18" charset="0"/>
                <a:sym typeface="Helvetica Light"/>
              </a:rPr>
              <a:t>Китаева</a:t>
            </a:r>
            <a:endParaRPr lang="ru-RU" sz="1400" b="1" dirty="0">
              <a:solidFill>
                <a:srgbClr val="000000"/>
              </a:solidFill>
              <a:latin typeface="Times New Roman" pitchFamily="18" charset="0"/>
              <a:ea typeface="Inter" panose="020B0604020202020204" charset="0"/>
              <a:cs typeface="Times New Roman" pitchFamily="18" charset="0"/>
              <a:sym typeface="Helvetica Light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C229F156-C208-711B-4F90-95CB52E8AA93}"/>
              </a:ext>
            </a:extLst>
          </p:cNvPr>
          <p:cNvSpPr txBox="1"/>
          <p:nvPr/>
        </p:nvSpPr>
        <p:spPr>
          <a:xfrm>
            <a:off x="9162921" y="5843813"/>
            <a:ext cx="2451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09"/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ea typeface="Inter" panose="020B0604020202020204" charset="0"/>
                <a:cs typeface="Times New Roman" pitchFamily="18" charset="0"/>
                <a:sym typeface="Helvetica Light"/>
              </a:rPr>
              <a:t>Екатерина Дмитриевна </a:t>
            </a:r>
            <a:r>
              <a:rPr lang="ru-RU" sz="1400" b="1" dirty="0" err="1" smtClean="0">
                <a:solidFill>
                  <a:srgbClr val="000000"/>
                </a:solidFill>
                <a:latin typeface="Times New Roman" pitchFamily="18" charset="0"/>
                <a:ea typeface="Inter" panose="020B0604020202020204" charset="0"/>
                <a:cs typeface="Times New Roman" pitchFamily="18" charset="0"/>
                <a:sym typeface="Helvetica Light"/>
              </a:rPr>
              <a:t>Ваккер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ea typeface="Inter" panose="020B0604020202020204" charset="0"/>
                <a:cs typeface="Times New Roman" pitchFamily="18" charset="0"/>
                <a:sym typeface="Helvetica Light"/>
              </a:rPr>
              <a:t> </a:t>
            </a:r>
            <a:endParaRPr lang="ru-RU" sz="1400" b="1" dirty="0">
              <a:solidFill>
                <a:srgbClr val="000000"/>
              </a:solidFill>
              <a:latin typeface="Times New Roman" pitchFamily="18" charset="0"/>
              <a:ea typeface="Inter" panose="020B0604020202020204" charset="0"/>
              <a:cs typeface="Times New Roman" pitchFamily="18" charset="0"/>
              <a:sym typeface="Helvetica Light"/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918" y="3441032"/>
            <a:ext cx="1729514" cy="2156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58979" y="3415502"/>
            <a:ext cx="1732548" cy="233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20725" y="3441031"/>
            <a:ext cx="1600200" cy="2237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8463" y="254649"/>
            <a:ext cx="1810838" cy="2404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948" y="3513225"/>
            <a:ext cx="1612232" cy="2371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82854" y="3458033"/>
            <a:ext cx="1648326" cy="2329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403226" y="266287"/>
            <a:ext cx="1858332" cy="217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50684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54E319E-F0F7-4E43-8C66-EAEF2B8209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250" y="0"/>
            <a:ext cx="10662700" cy="1696453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7030A0"/>
                </a:solidFill>
                <a:latin typeface="Inter Black" panose="02000503000000020004" pitchFamily="2" charset="0"/>
                <a:ea typeface="Inter Black" panose="02000503000000020004" pitchFamily="2" charset="0"/>
              </a:rPr>
              <a:t/>
            </a:r>
            <a:br>
              <a:rPr lang="ru-RU" sz="3200" dirty="0" smtClean="0">
                <a:solidFill>
                  <a:srgbClr val="7030A0"/>
                </a:solidFill>
                <a:latin typeface="Inter Black" panose="02000503000000020004" pitchFamily="2" charset="0"/>
                <a:ea typeface="Inter Black" panose="02000503000000020004" pitchFamily="2" charset="0"/>
              </a:rPr>
            </a:br>
            <a:r>
              <a:rPr lang="ru-RU" sz="3200" dirty="0" smtClean="0">
                <a:solidFill>
                  <a:srgbClr val="7030A0"/>
                </a:solidFill>
                <a:latin typeface="Inter Black" panose="02000503000000020004" pitchFamily="2" charset="0"/>
                <a:ea typeface="Inter Black" panose="02000503000000020004" pitchFamily="2" charset="0"/>
              </a:rPr>
              <a:t/>
            </a:r>
            <a:br>
              <a:rPr lang="ru-RU" sz="3200" dirty="0" smtClean="0">
                <a:solidFill>
                  <a:srgbClr val="7030A0"/>
                </a:solidFill>
                <a:latin typeface="Inter Black" panose="02000503000000020004" pitchFamily="2" charset="0"/>
                <a:ea typeface="Inter Black" panose="02000503000000020004" pitchFamily="2" charset="0"/>
              </a:rPr>
            </a:b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Inter Black" panose="02000503000000020004" pitchFamily="2" charset="0"/>
                <a:ea typeface="Inter Black" panose="02000503000000020004" pitchFamily="2" charset="0"/>
              </a:rPr>
              <a:t>Результаты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Inter Black" panose="02000503000000020004" pitchFamily="2" charset="0"/>
                <a:ea typeface="Inter Black" panose="02000503000000020004" pitchFamily="2" charset="0"/>
              </a:rPr>
              <a:t>входного </a:t>
            </a:r>
            <a:r>
              <a:rPr lang="ru-RU" sz="3100" b="1" dirty="0" smtClean="0">
                <a:solidFill>
                  <a:schemeClr val="accent1">
                    <a:lumMod val="75000"/>
                  </a:schemeClr>
                </a:solidFill>
                <a:latin typeface="Inter Black" panose="02000503000000020004" pitchFamily="2" charset="0"/>
                <a:ea typeface="Inter Black" panose="02000503000000020004" pitchFamily="2" charset="0"/>
              </a:rPr>
              <a:t>анкетировани</a:t>
            </a:r>
            <a:r>
              <a:rPr lang="ru-RU" sz="31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показали: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наименьший уровень удовлетворенности выявлен по направлениям: «Гардероб», «Договоры», «Питьевой режим» 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36CE3E17-CB36-4A26-B370-7DC4C13EA1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88968" y="2249904"/>
            <a:ext cx="3729790" cy="3697671"/>
          </a:xfrm>
        </p:spPr>
        <p:txBody>
          <a:bodyPr>
            <a:normAutofit lnSpcReduction="10000"/>
          </a:bodyPr>
          <a:lstStyle/>
          <a:p>
            <a:pPr marL="1440" lvl="1" algn="just">
              <a:buClr>
                <a:srgbClr val="171616"/>
              </a:buClr>
            </a:pPr>
            <a:endParaRPr lang="ru-RU" sz="1600" spc="-1" dirty="0" smtClean="0">
              <a:latin typeface="Times New Roman" panose="02020603050405020304" pitchFamily="18" charset="0"/>
              <a:ea typeface="Verdana"/>
              <a:cs typeface="Times New Roman" panose="02020603050405020304" pitchFamily="18" charset="0"/>
            </a:endParaRPr>
          </a:p>
          <a:p>
            <a:pPr marL="1440" lvl="1" algn="just">
              <a:buClr>
                <a:srgbClr val="171616"/>
              </a:buClr>
            </a:pPr>
            <a:r>
              <a:rPr lang="ru-RU" sz="1800" spc="-1" dirty="0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</a:rPr>
              <a:t>Проанализировав итоги анкетирования №1, а также принимая во внимание дополнительные факторы (финансирование, обеспеченность ресурсами, состояние основных фондов учебного заведения и т.п.) руководителем учебного заведения принято решение:</a:t>
            </a:r>
          </a:p>
          <a:p>
            <a:pPr marL="1440" lvl="1" algn="just">
              <a:buClr>
                <a:srgbClr val="171616"/>
              </a:buClr>
            </a:pPr>
            <a:r>
              <a:rPr lang="ru-RU" sz="1800" b="1" spc="-1" dirty="0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</a:rPr>
              <a:t>в качестве направления для реализации в рамках проекта </a:t>
            </a:r>
            <a:r>
              <a:rPr lang="ru-RU" sz="1800" b="1" spc="-1" dirty="0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</a:rPr>
              <a:t>«</a:t>
            </a:r>
            <a:r>
              <a:rPr lang="ru-RU" sz="1800" b="1" spc="-1" dirty="0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</a:rPr>
              <a:t>Бережлив</a:t>
            </a:r>
            <a:r>
              <a:rPr lang="ru-RU" sz="1800" b="1" spc="-1" dirty="0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</a:rPr>
              <a:t>ая </a:t>
            </a:r>
            <a:r>
              <a:rPr lang="ru-RU" sz="1800" b="1" spc="-1" dirty="0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</a:rPr>
              <a:t>школа» выбрать направление «</a:t>
            </a:r>
            <a:r>
              <a:rPr lang="ru-RU" sz="1800" b="1" u="sng" spc="-1" dirty="0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</a:rPr>
              <a:t>Запуск системы ППУ</a:t>
            </a:r>
            <a:r>
              <a:rPr lang="ru-RU" sz="1800" b="1" spc="-1" dirty="0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</a:rPr>
              <a:t>»</a:t>
            </a:r>
          </a:p>
          <a:p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C9299438-6ABD-4B9E-B650-72AD847047A2}"/>
              </a:ext>
            </a:extLst>
          </p:cNvPr>
          <p:cNvSpPr/>
          <p:nvPr/>
        </p:nvSpPr>
        <p:spPr>
          <a:xfrm>
            <a:off x="540690" y="2014610"/>
            <a:ext cx="7219783" cy="4354385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Таблица по итогам анкетирования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BDA29B5B-4FE6-4A83-8734-A2C978BAE33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3454" y="1996530"/>
            <a:ext cx="7230978" cy="43436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40860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44C5977-CB1F-4D39-A595-E759D360E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953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Inter Black" panose="02000503000000020004" pitchFamily="2" charset="0"/>
                <a:ea typeface="Inter Black" panose="02000503000000020004" pitchFamily="2" charset="0"/>
              </a:rPr>
              <a:t>Результаты дополнительного анкетирования по удовлетворенности процессом </a:t>
            </a:r>
            <a:br>
              <a:rPr lang="ru-RU" sz="3200" b="1" dirty="0" smtClean="0">
                <a:solidFill>
                  <a:srgbClr val="7030A0"/>
                </a:solidFill>
                <a:latin typeface="Inter Black" panose="02000503000000020004" pitchFamily="2" charset="0"/>
                <a:ea typeface="Inter Black" panose="02000503000000020004" pitchFamily="2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Inter Black" panose="02000503000000020004" pitchFamily="2" charset="0"/>
                <a:ea typeface="Inter Black" panose="02000503000000020004" pitchFamily="2" charset="0"/>
              </a:rPr>
              <a:t>«Предложения по улучшениям</a:t>
            </a:r>
            <a:r>
              <a:rPr lang="ru-RU" sz="3200" b="1" dirty="0" smtClean="0">
                <a:solidFill>
                  <a:srgbClr val="7030A0"/>
                </a:solidFill>
                <a:latin typeface="Inter Black" panose="02000503000000020004" pitchFamily="2" charset="0"/>
                <a:ea typeface="Inter Black" panose="02000503000000020004" pitchFamily="2" charset="0"/>
              </a:rPr>
              <a:t>» показали:</a:t>
            </a:r>
            <a:endParaRPr lang="ru-RU" sz="3200" b="1" dirty="0">
              <a:solidFill>
                <a:srgbClr val="7030A0"/>
              </a:solidFill>
              <a:latin typeface="Inter Black" panose="02000503000000020004" pitchFamily="2" charset="0"/>
              <a:ea typeface="Inter Black" panose="02000503000000020004" pitchFamily="2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ED5431B-DDAF-418A-8BDA-D3ADED987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579" y="2484642"/>
            <a:ext cx="3910263" cy="2857379"/>
          </a:xfrm>
        </p:spPr>
        <p:txBody>
          <a:bodyPr>
            <a:normAutofit/>
          </a:bodyPr>
          <a:lstStyle/>
          <a:p>
            <a:pPr marL="1440" lvl="1" algn="just">
              <a:buClr>
                <a:srgbClr val="171616"/>
              </a:buClr>
              <a:buNone/>
            </a:pPr>
            <a:r>
              <a:rPr lang="ru-RU" sz="2000" b="1" spc="-1" dirty="0" smtClean="0">
                <a:latin typeface="Times New Roman" pitchFamily="18" charset="0"/>
                <a:ea typeface="Verdana"/>
                <a:cs typeface="Times New Roman" pitchFamily="18" charset="0"/>
              </a:rPr>
              <a:t>Результаты дополнительного анкетирования показали, что уровень удовлетворенности процессом организации ППУ повысился только на 5%. Были определены проблемы и произведена коррекция.</a:t>
            </a:r>
            <a:endParaRPr lang="ru-RU" sz="2000" b="1" spc="-1" dirty="0" smtClean="0">
              <a:latin typeface="Times New Roman" pitchFamily="18" charset="0"/>
              <a:ea typeface="Verdana"/>
              <a:cs typeface="Times New Roman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0F61D17E-3469-42C4-B362-E23734F7220D}"/>
              </a:ext>
            </a:extLst>
          </p:cNvPr>
          <p:cNvSpPr/>
          <p:nvPr/>
        </p:nvSpPr>
        <p:spPr>
          <a:xfrm>
            <a:off x="6543923" y="2134202"/>
            <a:ext cx="5351228" cy="4354385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Диаграмма анкетирования</a:t>
            </a: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5739064" y="2117557"/>
          <a:ext cx="6208296" cy="44155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65508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F8CF4F2B-AB6E-4FA7-982B-46DFB3C08AD3}"/>
              </a:ext>
            </a:extLst>
          </p:cNvPr>
          <p:cNvSpPr txBox="1">
            <a:spLocks/>
          </p:cNvSpPr>
          <p:nvPr/>
        </p:nvSpPr>
        <p:spPr>
          <a:xfrm>
            <a:off x="612250" y="0"/>
            <a:ext cx="10662700" cy="9354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>
                <a:solidFill>
                  <a:srgbClr val="7030A0"/>
                </a:solidFill>
                <a:latin typeface="Inter Black" panose="02000503000000020004" pitchFamily="2" charset="0"/>
                <a:ea typeface="Inter Black" panose="02000503000000020004" pitchFamily="2" charset="0"/>
              </a:rPr>
              <a:t>План мероприятий</a:t>
            </a:r>
            <a:endParaRPr lang="ru-RU" sz="4000" dirty="0">
              <a:solidFill>
                <a:srgbClr val="7030A0"/>
              </a:solidFill>
            </a:endParaRPr>
          </a:p>
        </p:txBody>
      </p:sp>
      <p:grpSp>
        <p:nvGrpSpPr>
          <p:cNvPr id="9" name="Группа 8">
            <a:extLst>
              <a:ext uri="{FF2B5EF4-FFF2-40B4-BE49-F238E27FC236}">
                <a16:creationId xmlns="" xmlns:a16="http://schemas.microsoft.com/office/drawing/2014/main" id="{59E3FE8E-789A-46EF-BB69-5F80E5C064AC}"/>
              </a:ext>
            </a:extLst>
          </p:cNvPr>
          <p:cNvGrpSpPr/>
          <p:nvPr/>
        </p:nvGrpSpPr>
        <p:grpSpPr>
          <a:xfrm>
            <a:off x="8602577" y="166772"/>
            <a:ext cx="3052011" cy="1180765"/>
            <a:chOff x="8391525" y="780382"/>
            <a:chExt cx="2962275" cy="1217612"/>
          </a:xfrm>
        </p:grpSpPr>
        <p:sp>
          <p:nvSpPr>
            <p:cNvPr id="7" name="TextBox 1">
              <a:extLst>
                <a:ext uri="{FF2B5EF4-FFF2-40B4-BE49-F238E27FC236}">
                  <a16:creationId xmlns="" xmlns:a16="http://schemas.microsoft.com/office/drawing/2014/main" id="{3B2C12D4-1F2D-4159-A155-94AFADE69684}"/>
                </a:ext>
              </a:extLst>
            </p:cNvPr>
            <p:cNvSpPr txBox="1"/>
            <p:nvPr/>
          </p:nvSpPr>
          <p:spPr>
            <a:xfrm>
              <a:off x="8391525" y="780382"/>
              <a:ext cx="1198562" cy="26511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0" compatLnSpc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1100" b="1" i="0" u="none" strike="noStrike" kern="0" cap="none" spc="0" baseline="0" dirty="0">
                  <a:solidFill>
                    <a:srgbClr val="000000"/>
                  </a:solidFill>
                  <a:uFillTx/>
                  <a:latin typeface="Calibri"/>
                </a:rPr>
                <a:t>Легенда статуса:</a:t>
              </a:r>
              <a:endParaRPr lang="ru-RU" sz="1100" b="0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="" xmlns:a16="http://schemas.microsoft.com/office/drawing/2014/main" id="{88A60F97-4E93-4DBC-BD0B-03414B91AA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>
              <a:off x="8391525" y="1045494"/>
              <a:ext cx="2962275" cy="952500"/>
            </a:xfrm>
            <a:prstGeom prst="rect">
              <a:avLst/>
            </a:prstGeom>
            <a:noFill/>
            <a:ln cap="flat">
              <a:noFill/>
            </a:ln>
          </p:spPr>
        </p:pic>
      </p:grp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950492" y="1437644"/>
          <a:ext cx="10527630" cy="5170729"/>
        </p:xfrm>
        <a:graphic>
          <a:graphicData uri="http://schemas.openxmlformats.org/drawingml/2006/table">
            <a:tbl>
              <a:tblPr/>
              <a:tblGrid>
                <a:gridCol w="232442"/>
                <a:gridCol w="799731"/>
                <a:gridCol w="183018"/>
                <a:gridCol w="1963688"/>
                <a:gridCol w="226059"/>
                <a:gridCol w="1888958"/>
                <a:gridCol w="1935113"/>
                <a:gridCol w="1051137"/>
                <a:gridCol w="525569"/>
                <a:gridCol w="525569"/>
                <a:gridCol w="598173"/>
                <a:gridCol w="598173"/>
              </a:tblGrid>
              <a:tr h="984530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План мероприятий по реализации</a:t>
                      </a:r>
                      <a:b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проекта «Бережливая школа»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91" marR="7091" marT="7091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Утверждаю</a:t>
                      </a:r>
                      <a:b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000" b="1" dirty="0" smtClean="0">
                          <a:latin typeface="Times New Roman"/>
                          <a:ea typeface="Calibri"/>
                          <a:cs typeface="Times New Roman"/>
                        </a:rPr>
                        <a:t>Директор </a:t>
                      </a: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МБОУ «ОШ №17 им. Т. Н. Хренникова»</a:t>
                      </a:r>
                      <a:b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000" b="1" dirty="0" smtClean="0">
                          <a:latin typeface="Times New Roman"/>
                          <a:ea typeface="Calibri"/>
                          <a:cs typeface="Times New Roman"/>
                        </a:rPr>
                        <a:t>___________/</a:t>
                      </a: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О. Н. Демина</a:t>
                      </a:r>
                      <a:b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000" b="1" dirty="0" smtClean="0">
                          <a:latin typeface="Times New Roman"/>
                          <a:ea typeface="Calibri"/>
                          <a:cs typeface="Times New Roman"/>
                        </a:rPr>
                        <a:t>«</a:t>
                      </a: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13» сентября </a:t>
                      </a:r>
                      <a:r>
                        <a:rPr lang="ru-RU" sz="1000" b="1" dirty="0" smtClean="0">
                          <a:latin typeface="Times New Roman"/>
                          <a:ea typeface="Calibri"/>
                          <a:cs typeface="Times New Roman"/>
                        </a:rPr>
                        <a:t>2024 </a:t>
                      </a: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г. 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91" marR="7091" marT="7091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28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№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91" marR="7091" marT="7091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Описание проблемы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91" marR="7091" marT="7091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№ 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91" marR="7091" marT="7091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Причина 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91" marR="7091" marT="7091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№ 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91" marR="7091" marT="7091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Мероприятие 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91" marR="7091" marT="7091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Ожидаемый эффект, с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91" marR="7091" marT="7091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Ответственный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91" marR="7091" marT="7091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Начало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91" marR="7091" marT="7091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Окончание 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91" marR="7091" marT="7091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Статус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91" marR="7091" marT="7091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Примечание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91" marR="7091" marT="7091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</a:tr>
              <a:tr h="179314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         Направление «Предложения по улучшениям» 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91" marR="7091" marT="7091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91" marR="7091" marT="7091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91" marR="7091" marT="7091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91" marR="7091" marT="7091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91" marR="7091" marT="7091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91" marR="7091" marT="7091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91" marR="7091" marT="7091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</a:tr>
              <a:tr h="546362">
                <a:tc row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1.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 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 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 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 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91" marR="7091" marT="7091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 Отсутствие единого алгоритма подачи и реализации предложений от участников образовательного процесса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  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  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  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  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  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  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  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91" marR="7091" marT="7091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1 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91" marR="7091" marT="7091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 Нет регламента по работе с ППУ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91" marR="7091" marT="7091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1 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91" marR="7091" marT="7091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  Разработка и утверждение регламента по работе с ППУ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91" marR="7091" marT="7091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 Регламент по работе с ППУ разработан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91" marR="7091" marT="7091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 Соломенцева О. Н.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Васильева Т. В.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91" marR="7091" marT="7091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  03.06.24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91" marR="7091" marT="7091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  03.06.24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91" marR="7091" marT="7091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  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91" marR="7091" marT="7091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  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91" marR="7091" marT="7091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</a:tr>
              <a:tr h="5463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2 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91" marR="7091" marT="7091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 Нет ответственного за работу с ППУ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91" marR="7091" marT="7091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2 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91" marR="7091" marT="7091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  Назначение ответственного за работу с ППУ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91" marR="7091" marT="7091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 Ответственные за работу с ППУ назначены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91" marR="7091" marT="7091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 Австриевских О. В.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Лыкова В. А.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91" marR="7091" marT="7091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  03.06.24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91" marR="7091" marT="7091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  03.06.24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91" marR="7091" marT="7091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91" marR="7091" marT="7091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  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91" marR="7091" marT="7091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</a:tr>
              <a:tr h="5463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3 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91" marR="7091" marT="7091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 Не определен состав и регламент работы экспертной комиссии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91" marR="7091" marT="7091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3 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91" marR="7091" marT="7091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 Определение состава и регламента работы экспертной комиссии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91" marR="7091" marT="7091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 Определен состав и регламент работы экспертной комиссии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91" marR="7091" marT="7091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 Соломенцева О. Н.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Васильева Т. В.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91" marR="7091" marT="7091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  03.06.24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91" marR="7091" marT="7091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  03.06.24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91" marR="7091" marT="7091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91" marR="7091" marT="7091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  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91" marR="7091" marT="7091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</a:tr>
              <a:tr h="3628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4 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91" marR="7091" marT="7091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 Не разработан шаблон бланка подачи ППУ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91" marR="7091" marT="7091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4 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91" marR="7091" marT="7091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  Разработка шаблона бланка подачи ППУ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91" marR="7091" marT="7091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Шаблон бланка подачи ППУ разработан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91" marR="7091" marT="7091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 Ваккер Е. Д.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Марутенкова Н. Б.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91" marR="7091" marT="7091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  05.06.24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91" marR="7091" marT="7091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  05.06.24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91" marR="7091" marT="7091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91" marR="7091" marT="7091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  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91" marR="7091" marT="7091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</a:tr>
              <a:tr h="3628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  5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91" marR="7091" marT="7091" marB="0" anchor="b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 Не разработан шаблон журнала подачи ППУ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91" marR="7091" marT="7091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  5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91" marR="7091" marT="7091" marB="0" anchor="b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  Разработка шаблона журнала подачи ППУ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91" marR="7091" marT="7091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 Шаблон журнала подачи ППУ разработан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91" marR="7091" marT="7091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 Ваккер Е. Д.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Марутенкова Н. Б.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91" marR="7091" marT="7091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  05.06.24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91" marR="7091" marT="7091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  05.06.24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91" marR="7091" marT="7091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91" marR="7091" marT="7091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  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91" marR="7091" marT="7091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</a:tr>
              <a:tr h="7298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  6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91" marR="7091" marT="7091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 Нет электронной системы подачи ППУ путем сканирования </a:t>
                      </a:r>
                      <a:r>
                        <a:rPr lang="en-US" sz="1000" dirty="0">
                          <a:latin typeface="Times New Roman"/>
                          <a:ea typeface="Calibri"/>
                          <a:cs typeface="Times New Roman"/>
                        </a:rPr>
                        <a:t>QR</a:t>
                      </a: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-кода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91" marR="7091" marT="7091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  6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91" marR="7091" marT="7091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 Внедрение электронной системы подачи ППУ путем сканирования </a:t>
                      </a:r>
                      <a:r>
                        <a:rPr lang="en-US" sz="1000">
                          <a:latin typeface="Times New Roman"/>
                          <a:ea typeface="Calibri"/>
                          <a:cs typeface="Times New Roman"/>
                        </a:rPr>
                        <a:t>QR</a:t>
                      </a: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-кода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91" marR="7091" marT="7091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 Внедрена электронная система подачи ППУ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91" marR="7091" marT="7091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 Соломенцева О. Н.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Австриевских О. В.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91" marR="7091" marT="7091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  10.06.24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91" marR="7091" marT="7091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  12.06.24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91" marR="7091" marT="7091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91" marR="7091" marT="7091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  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91" marR="7091" marT="7091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</a:tr>
              <a:tr h="5463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  7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  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91" marR="7091" marT="7091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 Нет стенда по работе с ППУ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  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91" marR="7091" marT="7091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  7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  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91" marR="7091" marT="7091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  Оформление стенда по работе с ППУ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  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91" marR="7091" marT="7091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Стенд по работе с ППУ оформлен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 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91" marR="7091" marT="7091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 Васильева Т. В.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Лыкова В. А.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 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91" marR="7091" marT="7091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  13.06.24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 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91" marR="7091" marT="7091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  13.06.24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 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91" marR="7091" marT="7091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91" marR="7091" marT="7091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  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  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91" marR="7091" marT="7091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</a:tr>
            </a:tbl>
          </a:graphicData>
        </a:graphic>
      </p:graphicFrame>
      <p:sp>
        <p:nvSpPr>
          <p:cNvPr id="11" name="Овал 10"/>
          <p:cNvSpPr/>
          <p:nvPr/>
        </p:nvSpPr>
        <p:spPr>
          <a:xfrm>
            <a:off x="10503567" y="3152274"/>
            <a:ext cx="144380" cy="1323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10511588" y="3749842"/>
            <a:ext cx="144380" cy="1323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10507577" y="4720390"/>
            <a:ext cx="144380" cy="1323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10503567" y="5077327"/>
            <a:ext cx="144380" cy="1323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0511588" y="5650832"/>
            <a:ext cx="144380" cy="1323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10507577" y="6284495"/>
            <a:ext cx="144380" cy="1323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10511588" y="4255169"/>
            <a:ext cx="144380" cy="1323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53712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F8CF4F2B-AB6E-4FA7-982B-46DFB3C08AD3}"/>
              </a:ext>
            </a:extLst>
          </p:cNvPr>
          <p:cNvSpPr txBox="1">
            <a:spLocks/>
          </p:cNvSpPr>
          <p:nvPr/>
        </p:nvSpPr>
        <p:spPr>
          <a:xfrm>
            <a:off x="612250" y="0"/>
            <a:ext cx="10662700" cy="9354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4000" dirty="0">
              <a:solidFill>
                <a:srgbClr val="7030A0"/>
              </a:solidFill>
              <a:latin typeface="Inter Black" panose="02000503000000020004" pitchFamily="2" charset="0"/>
              <a:ea typeface="Inter Black" panose="02000503000000020004" pitchFamily="2" charset="0"/>
            </a:endParaRPr>
          </a:p>
        </p:txBody>
      </p:sp>
      <p:pic>
        <p:nvPicPr>
          <p:cNvPr id="3" name="Image 12">
            <a:extLst>
              <a:ext uri="{FF2B5EF4-FFF2-40B4-BE49-F238E27FC236}">
                <a16:creationId xmlns="" xmlns:a16="http://schemas.microsoft.com/office/drawing/2014/main" id="{50FA0F1E-36D4-423F-A6EC-B1EC5638A99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65525" y="1158245"/>
            <a:ext cx="8966587" cy="538137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4890C232-61B0-4C03-B1A5-3844DA468F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146" y="300790"/>
            <a:ext cx="9578448" cy="63799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33214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F8CF4F2B-AB6E-4FA7-982B-46DFB3C08AD3}"/>
              </a:ext>
            </a:extLst>
          </p:cNvPr>
          <p:cNvSpPr txBox="1">
            <a:spLocks/>
          </p:cNvSpPr>
          <p:nvPr/>
        </p:nvSpPr>
        <p:spPr>
          <a:xfrm>
            <a:off x="612250" y="0"/>
            <a:ext cx="10662700" cy="9354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400" dirty="0">
              <a:solidFill>
                <a:srgbClr val="7030A0"/>
              </a:solidFill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720515" y="168442"/>
          <a:ext cx="9247175" cy="6534670"/>
        </p:xfrm>
        <a:graphic>
          <a:graphicData uri="http://schemas.openxmlformats.org/presentationml/2006/ole">
            <p:oleObj spid="_x0000_s1026" name="Acrobat Document" r:id="rId3" imgW="9097920" imgH="6414840" progId="Acrobat.Document.DC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100343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F8CF4F2B-AB6E-4FA7-982B-46DFB3C08AD3}"/>
              </a:ext>
            </a:extLst>
          </p:cNvPr>
          <p:cNvSpPr txBox="1">
            <a:spLocks/>
          </p:cNvSpPr>
          <p:nvPr/>
        </p:nvSpPr>
        <p:spPr>
          <a:xfrm>
            <a:off x="612250" y="0"/>
            <a:ext cx="10662700" cy="9354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>
                <a:solidFill>
                  <a:srgbClr val="7030A0"/>
                </a:solidFill>
                <a:latin typeface="Inter Black" panose="02000503000000020004" pitchFamily="2" charset="0"/>
                <a:ea typeface="Inter Black" panose="02000503000000020004" pitchFamily="2" charset="0"/>
              </a:rPr>
              <a:t>Карточка проекта</a:t>
            </a:r>
            <a:endParaRPr lang="ru-RU" sz="4000" dirty="0">
              <a:solidFill>
                <a:srgbClr val="7030A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54951334-6F3E-48BA-9105-49071D4521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b="12355"/>
          <a:stretch/>
        </p:blipFill>
        <p:spPr>
          <a:xfrm>
            <a:off x="1379012" y="879713"/>
            <a:ext cx="9433975" cy="58470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40283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54E319E-F0F7-4E43-8C66-EAEF2B8209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250" y="0"/>
            <a:ext cx="10662700" cy="935421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7030A0"/>
                </a:solidFill>
                <a:latin typeface="Inter Black" panose="02000503000000020004" pitchFamily="2" charset="0"/>
                <a:ea typeface="Inter Black" panose="02000503000000020004" pitchFamily="2" charset="0"/>
              </a:rPr>
              <a:t>Результаты итогового анкетирования</a:t>
            </a:r>
            <a:endParaRPr lang="ru-RU" sz="3200" dirty="0">
              <a:solidFill>
                <a:srgbClr val="7030A0"/>
              </a:solidFill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2646948" y="1311442"/>
          <a:ext cx="6833936" cy="4812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9804151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2734</TotalTime>
  <Words>236</Words>
  <Application>Microsoft Office PowerPoint</Application>
  <PresentationFormat>Произвольный</PresentationFormat>
  <Paragraphs>157</Paragraphs>
  <Slides>11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Тема Office</vt:lpstr>
      <vt:lpstr>Acrobat Document</vt:lpstr>
      <vt:lpstr>Слайд 1</vt:lpstr>
      <vt:lpstr>Команда проекта</vt:lpstr>
      <vt:lpstr>  Результаты входного анкетирования показали: наименьший уровень удовлетворенности выявлен по направлениям: «Гардероб», «Договоры», «Питьевой режим» </vt:lpstr>
      <vt:lpstr>Результаты дополнительного анкетирования по удовлетворенности процессом  «Предложения по улучшениям» показали:</vt:lpstr>
      <vt:lpstr>Слайд 5</vt:lpstr>
      <vt:lpstr>Слайд 6</vt:lpstr>
      <vt:lpstr>Слайд 7</vt:lpstr>
      <vt:lpstr>Слайд 8</vt:lpstr>
      <vt:lpstr>Результаты итогового анкетирования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Ситникова Мария Алексеевна</dc:creator>
  <cp:lastModifiedBy>Светлана Николаевна</cp:lastModifiedBy>
  <cp:revision>23</cp:revision>
  <dcterms:created xsi:type="dcterms:W3CDTF">2024-08-28T17:57:39Z</dcterms:created>
  <dcterms:modified xsi:type="dcterms:W3CDTF">2024-09-24T18:02:07Z</dcterms:modified>
</cp:coreProperties>
</file>