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2"/>
  </p:notesMasterIdLst>
  <p:sldIdLst>
    <p:sldId id="1864" r:id="rId5"/>
    <p:sldId id="1846" r:id="rId6"/>
    <p:sldId id="1866" r:id="rId7"/>
    <p:sldId id="1867" r:id="rId8"/>
    <p:sldId id="1848" r:id="rId9"/>
    <p:sldId id="1868" r:id="rId10"/>
    <p:sldId id="1865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1C2D1"/>
    <a:srgbClr val="FE4387"/>
    <a:srgbClr val="FF2625"/>
    <a:srgbClr val="007788"/>
    <a:srgbClr val="297C2A"/>
    <a:srgbClr val="F69000"/>
    <a:srgbClr val="D6D734"/>
    <a:srgbClr val="005C68"/>
    <a:srgbClr val="3B2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724" autoAdjust="0"/>
  </p:normalViewPr>
  <p:slideViewPr>
    <p:cSldViewPr snapToGrid="0">
      <p:cViewPr varScale="1">
        <p:scale>
          <a:sx n="66" d="100"/>
          <a:sy n="66" d="100"/>
        </p:scale>
        <p:origin x="1146" y="72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706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F5191-0569-4DC4-91C0-32BE2B3AB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7422" y="2498932"/>
            <a:ext cx="7324578" cy="1325563"/>
          </a:xfrm>
        </p:spPr>
        <p:txBody>
          <a:bodyPr anchor="ctr">
            <a:noAutofit/>
          </a:bodyPr>
          <a:lstStyle/>
          <a:p>
            <a:r>
              <a:rPr lang="ru-RU" altLang="en-US" dirty="0">
                <a:solidFill>
                  <a:schemeClr val="accent2"/>
                </a:solidFill>
              </a:rPr>
              <a:t>«Бережная школа»</a:t>
            </a:r>
            <a:br>
              <a:rPr lang="ru-RU" altLang="en-US" dirty="0">
                <a:solidFill>
                  <a:schemeClr val="accent2"/>
                </a:solidFill>
              </a:rPr>
            </a:br>
            <a:br>
              <a:rPr lang="ru-RU" altLang="en-US" dirty="0">
                <a:solidFill>
                  <a:schemeClr val="accent2"/>
                </a:solidFill>
              </a:rPr>
            </a:br>
            <a:br>
              <a:rPr lang="ru-RU" altLang="en-US" dirty="0">
                <a:solidFill>
                  <a:schemeClr val="accent2"/>
                </a:solidFill>
              </a:rPr>
            </a:br>
            <a:r>
              <a:rPr lang="ru-RU" altLang="en-US" dirty="0">
                <a:solidFill>
                  <a:schemeClr val="accent2"/>
                </a:solidFill>
              </a:rPr>
              <a:t>Проект</a:t>
            </a:r>
            <a:br>
              <a:rPr lang="ru-RU" altLang="en-US" dirty="0">
                <a:solidFill>
                  <a:schemeClr val="accent2"/>
                </a:solidFill>
              </a:rPr>
            </a:br>
            <a:r>
              <a:rPr lang="ru-RU" altLang="en-US" sz="2800" dirty="0">
                <a:solidFill>
                  <a:schemeClr val="accent2"/>
                </a:solidFill>
              </a:rPr>
              <a:t>«Оптимизация процесса организации и проведения школьного этапа </a:t>
            </a:r>
            <a:br>
              <a:rPr lang="ru-RU" altLang="en-US" sz="2800" dirty="0">
                <a:solidFill>
                  <a:schemeClr val="accent2"/>
                </a:solidFill>
              </a:rPr>
            </a:br>
            <a:r>
              <a:rPr lang="ru-RU" altLang="en-US" sz="2800" dirty="0">
                <a:solidFill>
                  <a:schemeClr val="accent2"/>
                </a:solidFill>
              </a:rPr>
              <a:t>в МБОУ «ОШ№17 им. Т.Н. Хренникова»»</a:t>
            </a:r>
            <a:endParaRPr lang="en-US" altLang="en-US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95" y="127781"/>
            <a:ext cx="1798571" cy="1360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82" y="127781"/>
            <a:ext cx="1250852" cy="12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Паспорт проекта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327" y="119575"/>
            <a:ext cx="1456007" cy="14560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480"/>
            <a:ext cx="8147740" cy="50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18" y="265588"/>
            <a:ext cx="10591800" cy="646332"/>
          </a:xfrm>
        </p:spPr>
        <p:txBody>
          <a:bodyPr/>
          <a:lstStyle/>
          <a:p>
            <a:r>
              <a:rPr lang="ru-RU" dirty="0"/>
              <a:t>Карта текущего состояния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6979" y="1342133"/>
            <a:ext cx="2010865" cy="70038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Поступление приказа о проведении Олимпиады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6978" y="2033518"/>
            <a:ext cx="2010866" cy="625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Издание приказа по школе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107706" y="1342133"/>
            <a:ext cx="2088487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Распечатка бланков Согласий и заявлений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07706" y="1982130"/>
            <a:ext cx="2088487" cy="625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Оформление документации по корпусам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16490" y="2024523"/>
            <a:ext cx="2088488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Подготовка общих списков участников по школе</a:t>
            </a:r>
          </a:p>
        </p:txBody>
      </p:sp>
      <p:sp>
        <p:nvSpPr>
          <p:cNvPr id="16" name="Текст 11"/>
          <p:cNvSpPr txBox="1">
            <a:spLocks/>
          </p:cNvSpPr>
          <p:nvPr/>
        </p:nvSpPr>
        <p:spPr>
          <a:xfrm>
            <a:off x="5916491" y="1351128"/>
            <a:ext cx="2088487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Оформление списков участников по корпусам</a:t>
            </a:r>
          </a:p>
        </p:txBody>
      </p:sp>
      <p:sp>
        <p:nvSpPr>
          <p:cNvPr id="17" name="Текст 11"/>
          <p:cNvSpPr txBox="1">
            <a:spLocks/>
          </p:cNvSpPr>
          <p:nvPr/>
        </p:nvSpPr>
        <p:spPr>
          <a:xfrm>
            <a:off x="8725276" y="1314528"/>
            <a:ext cx="2088487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Получение о распечатка заданий ответственным лицом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725275" y="1979652"/>
            <a:ext cx="2088488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Распределение заданий по корпусам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725274" y="3864700"/>
            <a:ext cx="2088488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Определение графика выполнения заданий по параллелям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17825" y="3864699"/>
            <a:ext cx="2285816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Внесение корректировки в первоначальные списки участников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07701" y="3849962"/>
            <a:ext cx="2088488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Сбор работ и распечатка ключей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725274" y="5085204"/>
            <a:ext cx="2088488" cy="607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Издание приказа о результатах школьного этапа ВСОШ</a:t>
            </a:r>
          </a:p>
        </p:txBody>
      </p:sp>
      <p:sp>
        <p:nvSpPr>
          <p:cNvPr id="23" name="Текст 11"/>
          <p:cNvSpPr txBox="1">
            <a:spLocks/>
          </p:cNvSpPr>
          <p:nvPr/>
        </p:nvSpPr>
        <p:spPr>
          <a:xfrm>
            <a:off x="8725275" y="3182310"/>
            <a:ext cx="2088487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Распределение аудиторий</a:t>
            </a:r>
          </a:p>
        </p:txBody>
      </p:sp>
      <p:sp>
        <p:nvSpPr>
          <p:cNvPr id="24" name="Текст 11"/>
          <p:cNvSpPr txBox="1">
            <a:spLocks/>
          </p:cNvSpPr>
          <p:nvPr/>
        </p:nvSpPr>
        <p:spPr>
          <a:xfrm>
            <a:off x="5817826" y="3182309"/>
            <a:ext cx="2285815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Осуществление рассадки по аудиториям</a:t>
            </a:r>
          </a:p>
        </p:txBody>
      </p:sp>
      <p:sp>
        <p:nvSpPr>
          <p:cNvPr id="25" name="Текст 11"/>
          <p:cNvSpPr txBox="1">
            <a:spLocks/>
          </p:cNvSpPr>
          <p:nvPr/>
        </p:nvSpPr>
        <p:spPr>
          <a:xfrm>
            <a:off x="3113861" y="3175596"/>
            <a:ext cx="2088487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Решение заданий учениками</a:t>
            </a:r>
          </a:p>
        </p:txBody>
      </p:sp>
      <p:sp>
        <p:nvSpPr>
          <p:cNvPr id="26" name="Текст 11"/>
          <p:cNvSpPr txBox="1">
            <a:spLocks/>
          </p:cNvSpPr>
          <p:nvPr/>
        </p:nvSpPr>
        <p:spPr>
          <a:xfrm>
            <a:off x="502692" y="3183803"/>
            <a:ext cx="2088487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Проверка работ экспертами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2691" y="3864699"/>
            <a:ext cx="2088488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Проведение процедуры раскодирования работ</a:t>
            </a:r>
          </a:p>
        </p:txBody>
      </p:sp>
      <p:sp>
        <p:nvSpPr>
          <p:cNvPr id="28" name="Текст 11"/>
          <p:cNvSpPr txBox="1">
            <a:spLocks/>
          </p:cNvSpPr>
          <p:nvPr/>
        </p:nvSpPr>
        <p:spPr>
          <a:xfrm>
            <a:off x="502691" y="4811725"/>
            <a:ext cx="2088487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Распределение работ среди экспертов</a:t>
            </a:r>
          </a:p>
        </p:txBody>
      </p:sp>
      <p:sp>
        <p:nvSpPr>
          <p:cNvPr id="29" name="Текст 11"/>
          <p:cNvSpPr txBox="1">
            <a:spLocks/>
          </p:cNvSpPr>
          <p:nvPr/>
        </p:nvSpPr>
        <p:spPr>
          <a:xfrm>
            <a:off x="3107701" y="4863097"/>
            <a:ext cx="2088487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Знакомство учеников с результатами</a:t>
            </a:r>
          </a:p>
        </p:txBody>
      </p:sp>
      <p:sp>
        <p:nvSpPr>
          <p:cNvPr id="30" name="Текст 11"/>
          <p:cNvSpPr txBox="1">
            <a:spLocks/>
          </p:cNvSpPr>
          <p:nvPr/>
        </p:nvSpPr>
        <p:spPr>
          <a:xfrm>
            <a:off x="5857892" y="4863097"/>
            <a:ext cx="2088487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Составление итогового протокола по школе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2691" y="5490143"/>
            <a:ext cx="2088488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Заполнение протоколов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07700" y="5545487"/>
            <a:ext cx="2088488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Сбор протоколов по корпусам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41771" y="5531764"/>
            <a:ext cx="2088488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Отправка протокола в УО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2348747" y="1764561"/>
            <a:ext cx="702271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5212309" y="1798682"/>
            <a:ext cx="702276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8043106" y="1819729"/>
            <a:ext cx="64558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8091666" y="3593774"/>
            <a:ext cx="64558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5166084" y="3622383"/>
            <a:ext cx="64558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2455959" y="3648304"/>
            <a:ext cx="64558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0" name="Развернутая стрелка 39"/>
          <p:cNvSpPr/>
          <p:nvPr/>
        </p:nvSpPr>
        <p:spPr>
          <a:xfrm rot="5400000">
            <a:off x="10147100" y="2541976"/>
            <a:ext cx="2195035" cy="877824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низ стрелка 41"/>
          <p:cNvSpPr/>
          <p:nvPr/>
        </p:nvSpPr>
        <p:spPr>
          <a:xfrm rot="5601944">
            <a:off x="-629122" y="4407058"/>
            <a:ext cx="1914573" cy="646082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2526647" y="5292529"/>
            <a:ext cx="64558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5212309" y="5309173"/>
            <a:ext cx="64558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7962500" y="5217124"/>
            <a:ext cx="726189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6" name="Пятно 1 45"/>
          <p:cNvSpPr/>
          <p:nvPr/>
        </p:nvSpPr>
        <p:spPr>
          <a:xfrm>
            <a:off x="2538081" y="890179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49" name="Пятно 1 48"/>
          <p:cNvSpPr/>
          <p:nvPr/>
        </p:nvSpPr>
        <p:spPr>
          <a:xfrm>
            <a:off x="5034317" y="2158698"/>
            <a:ext cx="951737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0" name="Пятно 1 49"/>
          <p:cNvSpPr/>
          <p:nvPr/>
        </p:nvSpPr>
        <p:spPr>
          <a:xfrm>
            <a:off x="7805487" y="105692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51" name="Пятно 1 50"/>
          <p:cNvSpPr/>
          <p:nvPr/>
        </p:nvSpPr>
        <p:spPr>
          <a:xfrm>
            <a:off x="10447168" y="285790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52" name="Пятно 1 51"/>
          <p:cNvSpPr/>
          <p:nvPr/>
        </p:nvSpPr>
        <p:spPr>
          <a:xfrm>
            <a:off x="5228184" y="4048869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53" name="Пятно 1 52"/>
          <p:cNvSpPr/>
          <p:nvPr/>
        </p:nvSpPr>
        <p:spPr>
          <a:xfrm>
            <a:off x="2538081" y="405712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54" name="Пятно 1 53"/>
          <p:cNvSpPr/>
          <p:nvPr/>
        </p:nvSpPr>
        <p:spPr>
          <a:xfrm>
            <a:off x="135025" y="5463895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55" name="Пятно 1 54"/>
          <p:cNvSpPr/>
          <p:nvPr/>
        </p:nvSpPr>
        <p:spPr>
          <a:xfrm>
            <a:off x="4574475" y="5770677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56" name="Пятно 1 55"/>
          <p:cNvSpPr/>
          <p:nvPr/>
        </p:nvSpPr>
        <p:spPr>
          <a:xfrm>
            <a:off x="7719415" y="453336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405" y="108538"/>
            <a:ext cx="1168462" cy="1168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8" name="Пятно 1 57"/>
          <p:cNvSpPr/>
          <p:nvPr/>
        </p:nvSpPr>
        <p:spPr>
          <a:xfrm>
            <a:off x="10619660" y="191343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59" name="Пятно 1 58"/>
          <p:cNvSpPr/>
          <p:nvPr/>
        </p:nvSpPr>
        <p:spPr>
          <a:xfrm>
            <a:off x="7853628" y="2701307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52881" y="1358707"/>
            <a:ext cx="67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120 мин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04865" y="2239026"/>
            <a:ext cx="111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150 мин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03641" y="4113693"/>
            <a:ext cx="58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30 мин.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10355" y="5712599"/>
            <a:ext cx="87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60 мин.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66083" y="5031971"/>
            <a:ext cx="87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30 мин.</a:t>
            </a:r>
          </a:p>
        </p:txBody>
      </p:sp>
    </p:spTree>
    <p:extLst>
      <p:ext uri="{BB962C8B-B14F-4D97-AF65-F5344CB8AC3E}">
        <p14:creationId xmlns:p14="http://schemas.microsoft.com/office/powerpoint/2010/main" val="4368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43" y="-33178"/>
            <a:ext cx="10591800" cy="646332"/>
          </a:xfrm>
        </p:spPr>
        <p:txBody>
          <a:bodyPr/>
          <a:lstStyle/>
          <a:p>
            <a:r>
              <a:rPr lang="ru-RU" dirty="0"/>
              <a:t>Описание проблем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091821" y="330851"/>
            <a:ext cx="10740787" cy="520079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000" b="1" dirty="0"/>
              <a:t>Возникает риск нерациональной траты расходных материалов</a:t>
            </a:r>
          </a:p>
          <a:p>
            <a:pPr>
              <a:lnSpc>
                <a:spcPct val="200000"/>
              </a:lnSpc>
            </a:pPr>
            <a:r>
              <a:rPr lang="ru-RU" sz="2000" b="1" dirty="0"/>
              <a:t>Учащиеся еще не точно определились с предметами</a:t>
            </a:r>
          </a:p>
          <a:p>
            <a:pPr>
              <a:lnSpc>
                <a:spcPct val="200000"/>
              </a:lnSpc>
            </a:pPr>
            <a:r>
              <a:rPr lang="ru-RU" sz="2000" b="1" dirty="0"/>
              <a:t>Несоблюдение сроков подачи сведений об участниках </a:t>
            </a:r>
          </a:p>
          <a:p>
            <a:pPr>
              <a:lnSpc>
                <a:spcPct val="200000"/>
              </a:lnSpc>
            </a:pPr>
            <a:r>
              <a:rPr lang="ru-RU" sz="2000" b="1" dirty="0"/>
              <a:t>Потеря времени и привлечение большого количества организаторов</a:t>
            </a:r>
          </a:p>
          <a:p>
            <a:pPr>
              <a:lnSpc>
                <a:spcPct val="200000"/>
              </a:lnSpc>
            </a:pPr>
            <a:r>
              <a:rPr lang="ru-RU" sz="2000" b="1" dirty="0"/>
              <a:t>Количество планируемых участников сильно не соответствует с фактическим</a:t>
            </a:r>
          </a:p>
          <a:p>
            <a:r>
              <a:rPr lang="ru-RU" sz="2000" b="1" dirty="0"/>
              <a:t>Из-за неточного количества учеников риск привлечения большего количества организаторов, чем это необходимо </a:t>
            </a:r>
          </a:p>
          <a:p>
            <a:pPr>
              <a:lnSpc>
                <a:spcPct val="200000"/>
              </a:lnSpc>
            </a:pPr>
            <a:r>
              <a:rPr lang="ru-RU" sz="2000" b="1" dirty="0"/>
              <a:t>На организацию работы по аудиториям тратится большое количество времени</a:t>
            </a:r>
          </a:p>
          <a:p>
            <a:pPr>
              <a:lnSpc>
                <a:spcPct val="200000"/>
              </a:lnSpc>
            </a:pPr>
            <a:r>
              <a:rPr lang="ru-RU" sz="2000" b="1" dirty="0"/>
              <a:t>Риск возникновения ошибки при внесении данных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401473" y="490235"/>
            <a:ext cx="690348" cy="7804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401473" y="1235650"/>
            <a:ext cx="690348" cy="7804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401473" y="1948571"/>
            <a:ext cx="690348" cy="7804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401473" y="2681283"/>
            <a:ext cx="690348" cy="7804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401473" y="3435514"/>
            <a:ext cx="690348" cy="7804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447819" y="4126916"/>
            <a:ext cx="690348" cy="7804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431612" y="4887468"/>
            <a:ext cx="690348" cy="7804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524303" y="5600233"/>
            <a:ext cx="690348" cy="7804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146" y="296206"/>
            <a:ext cx="1168462" cy="1168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4723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35" y="541997"/>
            <a:ext cx="11132127" cy="646332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Дорожная карта реализации проекта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18" name="Group 85">
            <a:extLst>
              <a:ext uri="{FF2B5EF4-FFF2-40B4-BE49-F238E27FC236}">
                <a16:creationId xmlns:a16="http://schemas.microsoft.com/office/drawing/2014/main" id="{14BC0987-DF66-4F47-953D-7A5171CA5B01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41951632"/>
              </p:ext>
            </p:extLst>
          </p:nvPr>
        </p:nvGraphicFramePr>
        <p:xfrm>
          <a:off x="529935" y="1100234"/>
          <a:ext cx="10587408" cy="5309556"/>
        </p:xfrm>
        <a:graphic>
          <a:graphicData uri="http://schemas.openxmlformats.org/drawingml/2006/table">
            <a:tbl>
              <a:tblPr firstRow="1"/>
              <a:tblGrid>
                <a:gridCol w="176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4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2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14.10 – 15.10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15.10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15.10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16.10-17.10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17.10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18.10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Назначение ответственных по корпусам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Анализ мессенджеров для создания группы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Обсуждение возможных вариантов формы сбора информации об участниках ВСОШ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формы сбора информации об участниках ВСОШ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Обсуждение и утверждение плана проведения олимпиад по конкретным предметам с учетом распределения заданий по классам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Апробация внесения информации организаторами школьного этапа ВСОШ в форму сбора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 рабочего места для каждого ответственного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группы в одном из мессенджеров для участников ВСОШ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анализа имеющихся в сети Интернет ресурсов, отвечающих требованиям утвержденной формы сбора информации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Утверждение сроков заполнения формы сбора информации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Назначение ответственных за выдачу и сбор бланков заданий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020" y="0"/>
            <a:ext cx="1735980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18" y="265588"/>
            <a:ext cx="10591800" cy="646332"/>
          </a:xfrm>
        </p:spPr>
        <p:txBody>
          <a:bodyPr/>
          <a:lstStyle/>
          <a:p>
            <a:r>
              <a:rPr lang="ru-RU" dirty="0"/>
              <a:t>Карта целевого состояния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6979" y="1342133"/>
            <a:ext cx="2695527" cy="70038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Поступление приказа о проведении Олимпиады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6977" y="2033518"/>
            <a:ext cx="2695529" cy="625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Издание приказа по школе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70159" y="2064339"/>
            <a:ext cx="2694413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Подготовка материалов для проведения ВСОШ</a:t>
            </a:r>
          </a:p>
        </p:txBody>
      </p:sp>
      <p:sp>
        <p:nvSpPr>
          <p:cNvPr id="16" name="Текст 11"/>
          <p:cNvSpPr txBox="1">
            <a:spLocks/>
          </p:cNvSpPr>
          <p:nvPr/>
        </p:nvSpPr>
        <p:spPr>
          <a:xfrm>
            <a:off x="3870161" y="1378319"/>
            <a:ext cx="2694412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Заполнение списков участников на единой электронной платформе</a:t>
            </a:r>
          </a:p>
        </p:txBody>
      </p:sp>
      <p:sp>
        <p:nvSpPr>
          <p:cNvPr id="17" name="Текст 11"/>
          <p:cNvSpPr txBox="1">
            <a:spLocks/>
          </p:cNvSpPr>
          <p:nvPr/>
        </p:nvSpPr>
        <p:spPr>
          <a:xfrm>
            <a:off x="7326327" y="1382334"/>
            <a:ext cx="2577440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Получение о распечатка заданий ответственным лицом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13824" y="2075785"/>
            <a:ext cx="2589943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Распределение заданий по корпусам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92247" y="4898496"/>
            <a:ext cx="2318758" cy="68709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Издание приказа о результатах школьного этапа ВСОШ</a:t>
            </a:r>
          </a:p>
        </p:txBody>
      </p:sp>
      <p:sp>
        <p:nvSpPr>
          <p:cNvPr id="23" name="Текст 11"/>
          <p:cNvSpPr txBox="1">
            <a:spLocks/>
          </p:cNvSpPr>
          <p:nvPr/>
        </p:nvSpPr>
        <p:spPr>
          <a:xfrm>
            <a:off x="7895464" y="3052436"/>
            <a:ext cx="2088487" cy="13224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Распределение учеников по аудиториям и выдача заданий ответственным лицом</a:t>
            </a:r>
          </a:p>
        </p:txBody>
      </p:sp>
      <p:sp>
        <p:nvSpPr>
          <p:cNvPr id="25" name="Текст 11"/>
          <p:cNvSpPr txBox="1">
            <a:spLocks/>
          </p:cNvSpPr>
          <p:nvPr/>
        </p:nvSpPr>
        <p:spPr>
          <a:xfrm>
            <a:off x="4579842" y="3033256"/>
            <a:ext cx="2583113" cy="12362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Решение заданий учениками</a:t>
            </a:r>
          </a:p>
        </p:txBody>
      </p:sp>
      <p:sp>
        <p:nvSpPr>
          <p:cNvPr id="26" name="Текст 11"/>
          <p:cNvSpPr txBox="1">
            <a:spLocks/>
          </p:cNvSpPr>
          <p:nvPr/>
        </p:nvSpPr>
        <p:spPr>
          <a:xfrm>
            <a:off x="1695113" y="3053737"/>
            <a:ext cx="2088487" cy="12275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Проверка работ экспертами</a:t>
            </a:r>
          </a:p>
        </p:txBody>
      </p:sp>
      <p:sp>
        <p:nvSpPr>
          <p:cNvPr id="30" name="Текст 11"/>
          <p:cNvSpPr txBox="1">
            <a:spLocks/>
          </p:cNvSpPr>
          <p:nvPr/>
        </p:nvSpPr>
        <p:spPr>
          <a:xfrm>
            <a:off x="4612517" y="4548123"/>
            <a:ext cx="2088487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Заполнение итогового протокола по школе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612517" y="5242042"/>
            <a:ext cx="2088488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Отправка протокола в УО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3082363" y="1883370"/>
            <a:ext cx="702276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6634881" y="1857661"/>
            <a:ext cx="64558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7181338" y="3423026"/>
            <a:ext cx="64558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3806340" y="3423026"/>
            <a:ext cx="64558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2" name="Выгнутая вниз стрелка 41"/>
          <p:cNvSpPr/>
          <p:nvPr/>
        </p:nvSpPr>
        <p:spPr>
          <a:xfrm rot="5601944">
            <a:off x="428045" y="3946453"/>
            <a:ext cx="1542757" cy="646082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3894104" y="4974808"/>
            <a:ext cx="645583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6773834" y="4988197"/>
            <a:ext cx="726189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4073411" y="4312750"/>
            <a:ext cx="757023" cy="6754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405" y="108538"/>
            <a:ext cx="1168462" cy="1168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8" name="Пятно 1 57"/>
          <p:cNvSpPr/>
          <p:nvPr/>
        </p:nvSpPr>
        <p:spPr>
          <a:xfrm>
            <a:off x="5948718" y="79192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1" name="Текст 11"/>
          <p:cNvSpPr txBox="1">
            <a:spLocks/>
          </p:cNvSpPr>
          <p:nvPr/>
        </p:nvSpPr>
        <p:spPr>
          <a:xfrm>
            <a:off x="1732784" y="4562558"/>
            <a:ext cx="2088490" cy="68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/>
              <a:t>Проведение процедуры раскодирования работ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732786" y="5256542"/>
            <a:ext cx="2088488" cy="60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Ознакомление с результатами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10130706" y="2012901"/>
            <a:ext cx="731520" cy="1700784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24696" y="1528339"/>
            <a:ext cx="9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30 мин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862601" y="2344209"/>
            <a:ext cx="9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30 мин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65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проблем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6913" y="2020662"/>
            <a:ext cx="758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Нестабильное Интернет-соединение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892792" y="1861292"/>
            <a:ext cx="690348" cy="7804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892792" y="3140692"/>
            <a:ext cx="690348" cy="7804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912" y="3140692"/>
            <a:ext cx="8707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Недостаточный уровень владения отдельными современными компьютерными технологиями некоторыми педагогами школы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303" y="130966"/>
            <a:ext cx="1735980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Template_Heritage Month Presentation" id="{910467CA-E581-43CB-A3F9-242953556B2E}" vid="{325629C9-8C54-4982-A5E7-91DBF3E63B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0AD4D6-2712-4EC3-A727-A5652AD67F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ACE82-BD1C-4CC4-B9C6-7097502B70B7}">
  <ds:schemaRefs>
    <ds:schemaRef ds:uri="http://schemas.microsoft.com/office/2006/documentManagement/types"/>
    <ds:schemaRef ds:uri="http://purl.org/dc/terms/"/>
    <ds:schemaRef ds:uri="http://schemas.microsoft.com/sharepoint/v3"/>
    <ds:schemaRef ds:uri="16c05727-aa75-4e4a-9b5f-8a80a1165891"/>
    <ds:schemaRef ds:uri="http://schemas.microsoft.com/office/2006/metadata/properties"/>
    <ds:schemaRef ds:uri="71af3243-3dd4-4a8d-8c0d-dd76da1f02a5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30e9df3-be65-4c73-a93b-d1236ebd677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04BC66-A771-492B-8E79-E3C5E33B7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Starter Template_Heritage Month Presentation</Template>
  <TotalTime>0</TotalTime>
  <Words>440</Words>
  <Application>Microsoft Office PowerPoint</Application>
  <PresentationFormat>Широкоэкранный</PresentationFormat>
  <Paragraphs>104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Segoe UI</vt:lpstr>
      <vt:lpstr>Office Theme</vt:lpstr>
      <vt:lpstr>«Бережная школа»   Проект «Оптимизация процесса организации и проведения школьного этапа  в МБОУ «ОШ№17 им. Т.Н. Хренникова»»</vt:lpstr>
      <vt:lpstr>Паспорт проекта</vt:lpstr>
      <vt:lpstr>Карта текущего состояния</vt:lpstr>
      <vt:lpstr>Описание проблем</vt:lpstr>
      <vt:lpstr>Дорожная карта реализации проекта</vt:lpstr>
      <vt:lpstr>Карта целевого состояния</vt:lpstr>
      <vt:lpstr>Описание проблем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2021-02-18T07:10:18Z</dcterms:created>
  <dcterms:modified xsi:type="dcterms:W3CDTF">2025-02-04T09:07:48Z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